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360" r:id="rId3"/>
    <p:sldId id="258" r:id="rId4"/>
    <p:sldId id="259" r:id="rId6"/>
    <p:sldId id="488" r:id="rId7"/>
    <p:sldId id="518" r:id="rId8"/>
    <p:sldId id="520" r:id="rId9"/>
    <p:sldId id="260" r:id="rId10"/>
    <p:sldId id="524" r:id="rId11"/>
    <p:sldId id="544" r:id="rId12"/>
    <p:sldId id="546" r:id="rId13"/>
    <p:sldId id="545" r:id="rId14"/>
    <p:sldId id="471" r:id="rId15"/>
    <p:sldId id="525" r:id="rId16"/>
    <p:sldId id="528" r:id="rId17"/>
    <p:sldId id="526" r:id="rId18"/>
    <p:sldId id="527" r:id="rId19"/>
    <p:sldId id="529" r:id="rId20"/>
    <p:sldId id="530" r:id="rId21"/>
    <p:sldId id="531" r:id="rId22"/>
    <p:sldId id="532" r:id="rId23"/>
    <p:sldId id="539" r:id="rId24"/>
    <p:sldId id="540" r:id="rId25"/>
    <p:sldId id="541" r:id="rId26"/>
    <p:sldId id="542" r:id="rId27"/>
    <p:sldId id="543" r:id="rId28"/>
    <p:sldId id="547" r:id="rId29"/>
    <p:sldId id="563" r:id="rId30"/>
    <p:sldId id="548" r:id="rId31"/>
    <p:sldId id="549" r:id="rId32"/>
    <p:sldId id="550" r:id="rId33"/>
    <p:sldId id="551" r:id="rId34"/>
    <p:sldId id="552" r:id="rId35"/>
    <p:sldId id="553" r:id="rId36"/>
    <p:sldId id="554" r:id="rId37"/>
    <p:sldId id="555" r:id="rId38"/>
    <p:sldId id="556" r:id="rId39"/>
    <p:sldId id="557" r:id="rId40"/>
    <p:sldId id="558" r:id="rId41"/>
    <p:sldId id="559" r:id="rId42"/>
    <p:sldId id="560" r:id="rId43"/>
    <p:sldId id="561" r:id="rId44"/>
    <p:sldId id="562" r:id="rId45"/>
    <p:sldId id="481" r:id="rId46"/>
    <p:sldId id="482" r:id="rId47"/>
    <p:sldId id="486" r:id="rId48"/>
    <p:sldId id="484" r:id="rId49"/>
    <p:sldId id="519" r:id="rId50"/>
    <p:sldId id="467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78B3CCA-7278-4057-AA01-9C92E47F3F92}">
          <p14:sldIdLst>
            <p14:sldId id="259"/>
            <p14:sldId id="518"/>
            <p14:sldId id="520"/>
            <p14:sldId id="488"/>
            <p14:sldId id="260"/>
            <p14:sldId id="524"/>
            <p14:sldId id="525"/>
            <p14:sldId id="528"/>
            <p14:sldId id="530"/>
            <p14:sldId id="542"/>
            <p14:sldId id="541"/>
            <p14:sldId id="471"/>
            <p14:sldId id="545"/>
            <p14:sldId id="546"/>
            <p14:sldId id="544"/>
            <p14:sldId id="548"/>
            <p14:sldId id="549"/>
            <p14:sldId id="550"/>
            <p14:sldId id="555"/>
            <p14:sldId id="556"/>
            <p14:sldId id="557"/>
            <p14:sldId id="559"/>
            <p14:sldId id="560"/>
            <p14:sldId id="561"/>
            <p14:sldId id="258"/>
            <p14:sldId id="558"/>
            <p14:sldId id="553"/>
            <p14:sldId id="552"/>
            <p14:sldId id="543"/>
            <p14:sldId id="563"/>
            <p14:sldId id="547"/>
            <p14:sldId id="562"/>
            <p14:sldId id="554"/>
            <p14:sldId id="482"/>
            <p14:sldId id="481"/>
            <p14:sldId id="486"/>
            <p14:sldId id="484"/>
            <p14:sldId id="519"/>
            <p14:sldId id="467"/>
            <p14:sldId id="540"/>
            <p14:sldId id="532"/>
            <p14:sldId id="360"/>
            <p14:sldId id="526"/>
            <p14:sldId id="527"/>
            <p14:sldId id="529"/>
            <p14:sldId id="531"/>
            <p14:sldId id="539"/>
            <p14:sldId id="551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乔 海超" initials="乔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03C1-1340-41BF-A895-74C18AC3C3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32AA92-7AD8-4F69-BD7E-B539E8B48CB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ecode</a:t>
            </a:r>
            <a:r>
              <a:rPr lang="zh-CN" altLang="en-US"/>
              <a:t>概述：</a:t>
            </a:r>
            <a:r>
              <a:rPr lang="en-US" altLang="zh-CN"/>
              <a:t>ecode</a:t>
            </a:r>
            <a:r>
              <a:rPr lang="zh-CN" altLang="en-US"/>
              <a:t>用途，架构，用到技术</a:t>
            </a:r>
            <a:endParaRPr lang="zh-CN" altLang="en-US"/>
          </a:p>
          <a:p>
            <a:r>
              <a:rPr lang="zh-CN" altLang="en-US"/>
              <a:t>前端开发基础：涉及</a:t>
            </a:r>
            <a:r>
              <a:rPr lang="en-US" altLang="zh-CN"/>
              <a:t>es6</a:t>
            </a:r>
            <a:r>
              <a:rPr lang="zh-CN" altLang="en-US"/>
              <a:t>，</a:t>
            </a:r>
            <a:r>
              <a:rPr lang="en-US" altLang="zh-CN"/>
              <a:t>react</a:t>
            </a:r>
            <a:r>
              <a:rPr lang="zh-CN" altLang="en-US"/>
              <a:t>，</a:t>
            </a:r>
            <a:r>
              <a:rPr lang="en-US" altLang="zh-CN"/>
              <a:t>html</a:t>
            </a:r>
            <a:r>
              <a:rPr lang="zh-CN" altLang="en-US"/>
              <a:t>，</a:t>
            </a:r>
            <a:r>
              <a:rPr lang="en-US" altLang="zh-CN"/>
              <a:t>css</a:t>
            </a:r>
            <a:r>
              <a:rPr lang="zh-CN" altLang="en-US"/>
              <a:t>等</a:t>
            </a:r>
            <a:endParaRPr lang="zh-CN" altLang="en-US"/>
          </a:p>
          <a:p>
            <a:r>
              <a:rPr lang="zh-CN" altLang="en-US"/>
              <a:t>组件库：主要认识</a:t>
            </a:r>
            <a:r>
              <a:rPr lang="en-US" altLang="zh-CN"/>
              <a:t>ecCom</a:t>
            </a:r>
            <a:r>
              <a:rPr lang="zh-CN" altLang="en-US"/>
              <a:t>和</a:t>
            </a:r>
            <a:r>
              <a:rPr lang="en-US" altLang="zh-CN"/>
              <a:t>antd</a:t>
            </a:r>
            <a:r>
              <a:rPr lang="zh-CN" altLang="en-US"/>
              <a:t>组件库</a:t>
            </a:r>
            <a:endParaRPr lang="zh-CN" altLang="en-US"/>
          </a:p>
          <a:p>
            <a:r>
              <a:rPr lang="en-US" altLang="zh-CN"/>
              <a:t>ecode</a:t>
            </a:r>
            <a:r>
              <a:rPr lang="zh-CN" altLang="en-US"/>
              <a:t>开发技巧：讲解</a:t>
            </a:r>
            <a:r>
              <a:rPr lang="en-US" altLang="zh-CN"/>
              <a:t>ecode</a:t>
            </a:r>
            <a:r>
              <a:rPr lang="zh-CN" altLang="en-US"/>
              <a:t>开发的方式和调试技巧</a:t>
            </a:r>
            <a:endParaRPr lang="zh-CN" altLang="en-US"/>
          </a:p>
          <a:p>
            <a:r>
              <a:rPr lang="zh-CN" altLang="en-US"/>
              <a:t>客户案例：主要是浦发项目的小案例分享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agram Blank - J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9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9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9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9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9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oleObject" Target="../embeddings/oleObject1.bin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2.v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20.png"/><Relationship Id="rId2" Type="http://schemas.openxmlformats.org/officeDocument/2006/relationships/oleObject" Target="../embeddings/oleObject2.bin"/><Relationship Id="rId1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3.v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21.png"/><Relationship Id="rId2" Type="http://schemas.openxmlformats.org/officeDocument/2006/relationships/oleObject" Target="../embeddings/oleObject3.bin"/><Relationship Id="rId1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2.jpe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2342541" y="2339523"/>
            <a:ext cx="8039225" cy="1492132"/>
          </a:xfrm>
        </p:spPr>
        <p:txBody>
          <a:bodyPr>
            <a:normAutofit fontScale="90000"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泛微</a:t>
            </a:r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开发分享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Picture 3" descr="F:\Pic\weaver\logo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97966" y="6203906"/>
            <a:ext cx="1257482" cy="654094"/>
          </a:xfrm>
          <a:prstGeom prst="rect">
            <a:avLst/>
          </a:prstGeom>
          <a:noFill/>
        </p:spPr>
      </p:pic>
      <p:sp>
        <p:nvSpPr>
          <p:cNvPr id="9" name="文本框 8"/>
          <p:cNvSpPr txBox="1"/>
          <p:nvPr/>
        </p:nvSpPr>
        <p:spPr>
          <a:xfrm>
            <a:off x="9427261" y="6446114"/>
            <a:ext cx="26986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 Light" panose="020B0502040204020203" pitchFamily="34" charset="-122"/>
              </a:rPr>
              <a:t>主板上市公司  股票代码：</a:t>
            </a:r>
            <a:r>
              <a:rPr kumimoji="1"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 Light" panose="020B0502040204020203" pitchFamily="34" charset="-122"/>
              </a:rPr>
              <a:t>603039</a:t>
            </a:r>
            <a:endParaRPr kumimoji="1" lang="zh-CN" altLang="en-US" sz="12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122334" y="5128695"/>
            <a:ext cx="2207912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事业本部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韩梦宇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CSS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7175" y="2055495"/>
            <a:ext cx="6477635" cy="36925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ID 选择器， 如 #id{}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类选择器， 如 .class{}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属性选择器， 如 a[href="segmentfault.com"]{}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伪类选择器， 如 :hover{}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伪元素选择器， 如 ::before{}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标签选择器， 如 span{}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通配选择器， 如 *{}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430020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/>
              <a:t>CSS</a:t>
            </a:r>
            <a:r>
              <a:rPr lang="zh-CN" altLang="en-US" b="1"/>
              <a:t>选择器优先级</a:t>
            </a:r>
            <a:endParaRPr lang="zh-CN" altLang="en-US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CSS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7175" y="2055495"/>
            <a:ext cx="6477635" cy="28613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  !importment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style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属性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描述更精确的（如通过选择器精确到某个特定的标签的）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 id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选择器多的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 class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选择器多的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 tag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选择器多的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430020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/>
              <a:t>CSS</a:t>
            </a:r>
            <a:r>
              <a:rPr lang="zh-CN" altLang="en-US" b="1"/>
              <a:t>优先级</a:t>
            </a:r>
            <a:endParaRPr lang="zh-CN" altLang="en-US" b="1"/>
          </a:p>
        </p:txBody>
      </p:sp>
      <p:sp>
        <p:nvSpPr>
          <p:cNvPr id="2" name="文本框 1"/>
          <p:cNvSpPr txBox="1"/>
          <p:nvPr/>
        </p:nvSpPr>
        <p:spPr>
          <a:xfrm>
            <a:off x="8841740" y="2093595"/>
            <a:ext cx="459740" cy="30041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/>
              <a:t>高                            低</a:t>
            </a:r>
            <a:endParaRPr lang="zh-CN" altLang="en-US"/>
          </a:p>
        </p:txBody>
      </p:sp>
      <p:sp>
        <p:nvSpPr>
          <p:cNvPr id="10" name="下箭头 9"/>
          <p:cNvSpPr/>
          <p:nvPr/>
        </p:nvSpPr>
        <p:spPr>
          <a:xfrm>
            <a:off x="8858250" y="2506980"/>
            <a:ext cx="401320" cy="1879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292225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let</a:t>
            </a:r>
            <a:r>
              <a:rPr lang="zh-CN" altLang="en-US" b="1"/>
              <a:t>、</a:t>
            </a:r>
            <a:r>
              <a:rPr lang="en-US" altLang="zh-CN" b="1"/>
              <a:t>var</a:t>
            </a:r>
            <a:r>
              <a:rPr lang="zh-CN" altLang="en-US" b="1"/>
              <a:t>与</a:t>
            </a:r>
            <a:r>
              <a:rPr lang="en-US" altLang="zh-CN" b="1"/>
              <a:t>const</a:t>
            </a:r>
            <a:r>
              <a:rPr lang="zh-CN" altLang="en-US" b="1"/>
              <a:t>关键字</a:t>
            </a:r>
            <a:endParaRPr lang="zh-CN" altLang="en-US" b="1"/>
          </a:p>
        </p:txBody>
      </p:sp>
      <p:sp>
        <p:nvSpPr>
          <p:cNvPr id="8" name="文本框 7"/>
          <p:cNvSpPr txBox="1"/>
          <p:nvPr/>
        </p:nvSpPr>
        <p:spPr>
          <a:xfrm>
            <a:off x="1439545" y="1779905"/>
            <a:ext cx="101199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zh-CN" altLang="en-US"/>
              <a:t>var定义的变量，没有块的概念，可以跨块访问, 不能跨函数访问。</a:t>
            </a:r>
            <a:endParaRPr lang="zh-CN" altLang="en-US"/>
          </a:p>
          <a:p>
            <a:pPr marL="285750" indent="-285750" algn="l">
              <a:buFont typeface="Arial" panose="020B0604020202090204" pitchFamily="34" charset="0"/>
              <a:buChar char="•"/>
            </a:pPr>
            <a:endParaRPr lang="zh-CN" altLang="en-US"/>
          </a:p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zh-CN" altLang="en-US"/>
              <a:t>let定义的变量，只能在块作用域里访问，不能跨块访问，也不能跨函数访问。</a:t>
            </a:r>
            <a:endParaRPr lang="zh-CN" altLang="en-US"/>
          </a:p>
          <a:p>
            <a:pPr marL="285750" indent="-285750" algn="l">
              <a:buFont typeface="Arial" panose="020B0604020202090204" pitchFamily="34" charset="0"/>
              <a:buChar char="•"/>
            </a:pPr>
            <a:endParaRPr lang="zh-CN" altLang="en-US"/>
          </a:p>
          <a:p>
            <a:pPr marL="285750" indent="-285750" algn="l">
              <a:buFont typeface="Arial" panose="020B0604020202090204" pitchFamily="34" charset="0"/>
              <a:buChar char="•"/>
            </a:pPr>
            <a:r>
              <a:rPr lang="zh-CN" altLang="en-US"/>
              <a:t>const用来定义常量，使用时必须初始化(即必须赋值)，只能在块作用域里访问，而且不能修改。若更改会出现： Duplicate declaration "xxx"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515745" y="3652520"/>
            <a:ext cx="9159875" cy="25533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r>
              <a:rPr lang="zh-CN" altLang="en-US" sz="1600"/>
              <a:t>注：（既然</a:t>
            </a:r>
            <a:r>
              <a:rPr lang="en-US" altLang="zh-CN" sz="1600"/>
              <a:t>const</a:t>
            </a:r>
            <a:r>
              <a:rPr lang="zh-CN" altLang="en-US" sz="1600"/>
              <a:t>是不能修改，为什么下方代码修改却不报错）</a:t>
            </a:r>
            <a:endParaRPr lang="zh-CN" altLang="en-US" sz="1600"/>
          </a:p>
          <a:p>
            <a:pPr algn="l"/>
            <a:r>
              <a:rPr lang="zh-CN" altLang="en-US" sz="1600"/>
              <a:t>const person = {</a:t>
            </a:r>
            <a:endParaRPr lang="zh-CN" altLang="en-US" sz="1600"/>
          </a:p>
          <a:p>
            <a:pPr algn="l"/>
            <a:r>
              <a:rPr lang="zh-CN" altLang="en-US" sz="1600"/>
              <a:t>     name : '</a:t>
            </a:r>
            <a:r>
              <a:rPr lang="en-US" altLang="zh-CN" sz="1600"/>
              <a:t>mike</a:t>
            </a:r>
            <a:r>
              <a:rPr lang="zh-CN" altLang="en-US" sz="1600"/>
              <a:t>',</a:t>
            </a:r>
            <a:endParaRPr lang="zh-CN" altLang="en-US" sz="1600"/>
          </a:p>
          <a:p>
            <a:pPr algn="l"/>
            <a:r>
              <a:rPr lang="zh-CN" altLang="en-US" sz="1600"/>
              <a:t>     sex : '男'</a:t>
            </a:r>
            <a:endParaRPr lang="zh-CN" altLang="en-US" sz="1600"/>
          </a:p>
          <a:p>
            <a:pPr algn="l"/>
            <a:r>
              <a:rPr lang="zh-CN" altLang="en-US" sz="1600"/>
              <a:t> }</a:t>
            </a:r>
            <a:endParaRPr lang="zh-CN" altLang="en-US" sz="1600"/>
          </a:p>
          <a:p>
            <a:pPr algn="l"/>
            <a:endParaRPr lang="en-US" altLang="zh-CN" sz="1600"/>
          </a:p>
          <a:p>
            <a:pPr algn="l"/>
            <a:endParaRPr lang="zh-CN" altLang="en-US" sz="1600"/>
          </a:p>
          <a:p>
            <a:pPr algn="l"/>
            <a:endParaRPr lang="zh-CN" altLang="en-US" sz="1600"/>
          </a:p>
          <a:p>
            <a:pPr algn="l"/>
            <a:r>
              <a:rPr lang="en-US" altLang="zh-CN" sz="1600"/>
              <a:t>// </a:t>
            </a:r>
            <a:r>
              <a:rPr lang="zh-CN" altLang="en-US" sz="1600"/>
              <a:t>原因： person中保存的仅是对象的指针，这就意味着，const仅保证指针不发生改变，修改对象的属性不会改变对象的指针，所以是被允许的</a:t>
            </a:r>
            <a:endParaRPr lang="zh-CN" altLang="en-US" sz="1600"/>
          </a:p>
        </p:txBody>
      </p:sp>
      <p:sp>
        <p:nvSpPr>
          <p:cNvPr id="11" name="文本框 10"/>
          <p:cNvSpPr txBox="1"/>
          <p:nvPr/>
        </p:nvSpPr>
        <p:spPr>
          <a:xfrm>
            <a:off x="6960235" y="3919220"/>
            <a:ext cx="31819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>
                <a:sym typeface="+mn-ea"/>
              </a:rPr>
              <a:t> // </a:t>
            </a:r>
            <a:r>
              <a:rPr lang="zh-CN" altLang="en-US">
                <a:sym typeface="+mn-ea"/>
              </a:rPr>
              <a:t>错误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person = {</a:t>
            </a:r>
            <a:endParaRPr lang="zh-CN" altLang="en-US"/>
          </a:p>
          <a:p>
            <a:pPr lvl="0" algn="l"/>
            <a:r>
              <a:rPr lang="zh-CN" altLang="en-US">
                <a:sym typeface="+mn-ea"/>
              </a:rPr>
              <a:t>   name : 'test',</a:t>
            </a:r>
            <a:endParaRPr lang="zh-CN" altLang="en-US"/>
          </a:p>
          <a:p>
            <a:pPr lvl="0" algn="l"/>
            <a:r>
              <a:rPr lang="zh-CN" altLang="en-US">
                <a:sym typeface="+mn-ea"/>
              </a:rPr>
              <a:t>   sex : '男'</a:t>
            </a:r>
            <a:endParaRPr lang="zh-CN" altLang="en-US"/>
          </a:p>
          <a:p>
            <a:pPr lvl="0" algn="l"/>
            <a:r>
              <a:rPr lang="zh-CN" altLang="en-US">
                <a:sym typeface="+mn-ea"/>
              </a:rPr>
              <a:t> } 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109720" y="4140200"/>
            <a:ext cx="24866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  // </a:t>
            </a:r>
            <a:r>
              <a:rPr lang="zh-CN" altLang="en-US">
                <a:sym typeface="+mn-ea"/>
              </a:rPr>
              <a:t>正确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 person.name = 'test'</a:t>
            </a:r>
            <a:r>
              <a:rPr lang="en-US" altLang="zh-CN">
                <a:sym typeface="+mn-ea"/>
              </a:rPr>
              <a:t>;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292225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解构数组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1515745" y="2232025"/>
            <a:ext cx="9159875" cy="20612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r>
              <a:rPr sz="1600"/>
              <a:t>function breakfast() {</a:t>
            </a:r>
            <a:endParaRPr sz="1600"/>
          </a:p>
          <a:p>
            <a:pPr algn="l"/>
            <a:r>
              <a:rPr sz="1600"/>
              <a:t>  return ['1','2','3'];</a:t>
            </a:r>
            <a:endParaRPr sz="1600"/>
          </a:p>
          <a:p>
            <a:pPr algn="l"/>
            <a:r>
              <a:rPr sz="1600"/>
              <a:t>}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var tmp = breakfast();</a:t>
            </a:r>
            <a:endParaRPr sz="1600"/>
          </a:p>
          <a:p>
            <a:pPr algn="l"/>
            <a:r>
              <a:rPr sz="1600"/>
              <a:t>var dessert = tmp[0], drink = tmp[1], fruit = tmp[2]; // 替换为下面的方法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let[dessert, drink, fruit] = breakfast(); // 新的语法规则</a:t>
            </a: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292225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解构参数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1515745" y="2232025"/>
            <a:ext cx="9159875" cy="18148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r>
              <a:rPr sz="1600"/>
              <a:t>function breakfast(dessert, drink, {location, restaurant} = {}) {</a:t>
            </a:r>
            <a:endParaRPr sz="1600"/>
          </a:p>
          <a:p>
            <a:pPr algn="l"/>
            <a:r>
              <a:rPr sz="1600"/>
              <a:t>  console.log(dessert, drink, location, restaurant);</a:t>
            </a:r>
            <a:endParaRPr sz="1600"/>
          </a:p>
          <a:p>
            <a:pPr algn="l"/>
            <a:r>
              <a:rPr sz="1600"/>
              <a:t>}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breakfast('1', '2', {location: '3', restaurant: '4'});</a:t>
            </a:r>
            <a:endParaRPr sz="1600"/>
          </a:p>
          <a:p>
            <a:pPr algn="l"/>
            <a:r>
              <a:rPr sz="1600"/>
              <a:t>// 输出结果</a:t>
            </a:r>
            <a:endParaRPr sz="1600"/>
          </a:p>
          <a:p>
            <a:pPr algn="l"/>
            <a:r>
              <a:rPr sz="1600"/>
              <a:t>1 2 3 4</a:t>
            </a: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292225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展开操作符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1515745" y="2232025"/>
            <a:ext cx="9159875" cy="18148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r>
              <a:rPr sz="1600"/>
              <a:t>let dessert = ['1', '2'];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console.log(dessert); // ['1', '2']</a:t>
            </a:r>
            <a:endParaRPr sz="1600"/>
          </a:p>
          <a:p>
            <a:pPr algn="l"/>
            <a:r>
              <a:rPr sz="1600"/>
              <a:t>console.log(...dessert); // 1 2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let fruit = ['3', ...dessert];</a:t>
            </a:r>
            <a:endParaRPr sz="1600"/>
          </a:p>
          <a:p>
            <a:pPr algn="l"/>
            <a:r>
              <a:rPr sz="1600"/>
              <a:t>console.log(fruit); // ['3', '1', '2']</a:t>
            </a: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292225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剩余操作符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1515745" y="2232025"/>
            <a:ext cx="9159875" cy="25533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r>
              <a:rPr sz="1600"/>
              <a:t>function breakfast(dessert, drink, ...foods) {</a:t>
            </a:r>
            <a:endParaRPr sz="1600"/>
          </a:p>
          <a:p>
            <a:pPr algn="l"/>
            <a:r>
              <a:rPr sz="1600"/>
              <a:t>  console.log(dessert, drink, foods);</a:t>
            </a:r>
            <a:endParaRPr sz="1600"/>
          </a:p>
          <a:p>
            <a:pPr algn="l"/>
            <a:r>
              <a:rPr sz="1600"/>
              <a:t>    console.log(dessert, drink, ...foods);</a:t>
            </a:r>
            <a:endParaRPr sz="1600"/>
          </a:p>
          <a:p>
            <a:pPr algn="l"/>
            <a:r>
              <a:rPr sz="1600"/>
              <a:t>}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breakfast('1', '2', '3', '4');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// 输出结果</a:t>
            </a:r>
            <a:endParaRPr sz="1600"/>
          </a:p>
          <a:p>
            <a:pPr algn="l"/>
            <a:r>
              <a:rPr sz="1600"/>
              <a:t>1 2 ["3", "4"]</a:t>
            </a:r>
            <a:endParaRPr sz="1600"/>
          </a:p>
          <a:p>
            <a:pPr algn="l"/>
            <a:r>
              <a:rPr sz="1600"/>
              <a:t>1 2 3 4</a:t>
            </a: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292225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模板字符串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1443355" y="1779905"/>
            <a:ext cx="9159875" cy="15684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r>
              <a:rPr sz="1600"/>
              <a:t>let dessert = '1',</a:t>
            </a:r>
            <a:endParaRPr sz="1600"/>
          </a:p>
          <a:p>
            <a:pPr algn="l"/>
            <a:r>
              <a:rPr sz="1600"/>
              <a:t>    drink = '2';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let breakfast1 = '今天早餐是：' + dessert + '与' + drink + '!';</a:t>
            </a:r>
            <a:endParaRPr sz="1600"/>
          </a:p>
          <a:p>
            <a:pPr algn="l"/>
            <a:r>
              <a:rPr sz="1600"/>
              <a:t>let breakfast2 = `今天早餐是：${dessert} 与 ${drink} !`;  // ES6 语法</a:t>
            </a:r>
            <a:endParaRPr sz="1600"/>
          </a:p>
          <a:p>
            <a:pPr algn="l"/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292225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带标签的模板字符串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1443355" y="1779905"/>
            <a:ext cx="9159875" cy="37846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endParaRPr sz="1600"/>
          </a:p>
          <a:p>
            <a:pPr algn="l"/>
            <a:r>
              <a:rPr sz="1600"/>
              <a:t>function kitchen(strings, ...values) {</a:t>
            </a:r>
            <a:endParaRPr sz="1600"/>
          </a:p>
          <a:p>
            <a:pPr algn="l"/>
            <a:r>
              <a:rPr sz="1600"/>
              <a:t>  console.log(strings);</a:t>
            </a:r>
            <a:endParaRPr sz="1600"/>
          </a:p>
          <a:p>
            <a:pPr algn="l"/>
            <a:r>
              <a:rPr sz="1600"/>
              <a:t>  console.log(values);</a:t>
            </a:r>
            <a:endParaRPr sz="1600"/>
          </a:p>
          <a:p>
            <a:pPr algn="l"/>
            <a:r>
              <a:rPr sz="1600"/>
              <a:t>  </a:t>
            </a:r>
            <a:endParaRPr sz="1600"/>
          </a:p>
          <a:p>
            <a:pPr algn="l"/>
            <a:r>
              <a:rPr sz="1600"/>
              <a:t>}</a:t>
            </a:r>
            <a:endParaRPr sz="1600"/>
          </a:p>
          <a:p>
            <a:pPr algn="l"/>
            <a:r>
              <a:rPr sz="1600"/>
              <a:t>let dessert = '1',</a:t>
            </a:r>
            <a:endParaRPr sz="1600"/>
          </a:p>
          <a:p>
            <a:pPr algn="l"/>
            <a:r>
              <a:rPr sz="1600"/>
              <a:t>    drink = '2';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let breakfast2 = kitchen`今天早餐是：${dessert} 与 ${drink} !`;  // ES6 语法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// 输出结果</a:t>
            </a:r>
            <a:endParaRPr sz="1600"/>
          </a:p>
          <a:p>
            <a:pPr algn="l"/>
            <a:r>
              <a:rPr sz="1600"/>
              <a:t>["今天的早餐是", "与", "!"]</a:t>
            </a:r>
            <a:endParaRPr sz="1600"/>
          </a:p>
          <a:p>
            <a:pPr algn="l"/>
            <a:r>
              <a:rPr sz="1600"/>
              <a:t>["1"， "2"]</a:t>
            </a:r>
            <a:endParaRPr sz="1600"/>
          </a:p>
          <a:p>
            <a:pPr algn="l"/>
            <a:endParaRPr sz="1600"/>
          </a:p>
        </p:txBody>
      </p:sp>
      <p:sp>
        <p:nvSpPr>
          <p:cNvPr id="2" name="文本框 1"/>
          <p:cNvSpPr txBox="1"/>
          <p:nvPr/>
        </p:nvSpPr>
        <p:spPr>
          <a:xfrm>
            <a:off x="6643370" y="804545"/>
            <a:ext cx="528828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</a:p>
          <a:p>
            <a:pPr algn="l"/>
            <a:r>
              <a:rPr>
                <a:sym typeface="+mn-ea"/>
              </a:rPr>
              <a:t>// 可以通过以下的方法获得原来的句子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function kitchen(strings, ...vales) {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let result = '';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for (var i = 0; i &lt; values.length; i++) {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result += strings[i];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result += values[i];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}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result += string[strings.length -1];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return result;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}</a:t>
            </a:r>
            <a:endParaRPr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292225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默认参数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1443355" y="1779905"/>
            <a:ext cx="9159875" cy="20612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endParaRPr sz="1600"/>
          </a:p>
          <a:p>
            <a:pPr algn="l"/>
            <a:r>
              <a:rPr sz="1600"/>
              <a:t>function breakfast (dessert = '1', drink = '2') {</a:t>
            </a:r>
            <a:endParaRPr sz="1600"/>
          </a:p>
          <a:p>
            <a:pPr algn="l"/>
            <a:r>
              <a:rPr sz="1600"/>
              <a:t>  return `${dessert} ${drink}`</a:t>
            </a:r>
            <a:endParaRPr sz="1600"/>
          </a:p>
          <a:p>
            <a:pPr algn="l"/>
            <a:r>
              <a:rPr sz="1600"/>
              <a:t>}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console.log(</a:t>
            </a:r>
            <a:endParaRPr sz="1600"/>
          </a:p>
          <a:p>
            <a:pPr algn="l"/>
            <a:r>
              <a:rPr sz="1600"/>
              <a:t>	breakfast('3', '4'); // 3 4</a:t>
            </a:r>
            <a:endParaRPr sz="1600"/>
          </a:p>
          <a:p>
            <a:pPr algn="l"/>
            <a:r>
              <a:rPr sz="1600"/>
              <a:t>)</a:t>
            </a: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5" name="TextBox 2"/>
          <p:cNvSpPr txBox="1"/>
          <p:nvPr/>
        </p:nvSpPr>
        <p:spPr>
          <a:xfrm>
            <a:off x="1487287" y="441909"/>
            <a:ext cx="927100" cy="436245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defTabSz="685165"/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zh-CN" altLang="en-US" sz="2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Oval 111"/>
          <p:cNvSpPr/>
          <p:nvPr/>
        </p:nvSpPr>
        <p:spPr>
          <a:xfrm>
            <a:off x="2624995" y="1317140"/>
            <a:ext cx="408731" cy="43474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165"/>
            <a:endParaRPr lang="id-ID" sz="800" dirty="0">
              <a:solidFill>
                <a:prstClr val="white"/>
              </a:solidFill>
            </a:endParaRPr>
          </a:p>
        </p:txBody>
      </p:sp>
      <p:sp>
        <p:nvSpPr>
          <p:cNvPr id="7" name="TextBox 112"/>
          <p:cNvSpPr txBox="1"/>
          <p:nvPr/>
        </p:nvSpPr>
        <p:spPr>
          <a:xfrm>
            <a:off x="2660138" y="1417223"/>
            <a:ext cx="3350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165"/>
            <a:r>
              <a:rPr lang="id-ID" sz="1100" dirty="0">
                <a:solidFill>
                  <a:prstClr val="white"/>
                </a:solidFill>
              </a:rPr>
              <a:t>0</a:t>
            </a:r>
            <a:r>
              <a:rPr lang="en-US" sz="1100" dirty="0">
                <a:solidFill>
                  <a:prstClr val="white"/>
                </a:solidFill>
              </a:rPr>
              <a:t>1</a:t>
            </a:r>
            <a:endParaRPr lang="id-ID" sz="1100" dirty="0">
              <a:solidFill>
                <a:prstClr val="white"/>
              </a:solidFill>
            </a:endParaRPr>
          </a:p>
        </p:txBody>
      </p:sp>
      <p:cxnSp>
        <p:nvCxnSpPr>
          <p:cNvPr id="8" name="Straight Connector 56"/>
          <p:cNvCxnSpPr>
            <a:stCxn id="6" idx="4"/>
          </p:cNvCxnSpPr>
          <p:nvPr/>
        </p:nvCxnSpPr>
        <p:spPr>
          <a:xfrm>
            <a:off x="2829361" y="1760776"/>
            <a:ext cx="6132100" cy="0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11"/>
          <p:cNvSpPr txBox="1"/>
          <p:nvPr/>
        </p:nvSpPr>
        <p:spPr>
          <a:xfrm>
            <a:off x="3080084" y="1392142"/>
            <a:ext cx="119570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id-ID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sz="1600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Oval 111"/>
          <p:cNvSpPr/>
          <p:nvPr/>
        </p:nvSpPr>
        <p:spPr>
          <a:xfrm>
            <a:off x="2624995" y="2086484"/>
            <a:ext cx="408731" cy="434746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165"/>
            <a:endParaRPr lang="id-ID" sz="800" dirty="0">
              <a:solidFill>
                <a:prstClr val="white"/>
              </a:solidFill>
            </a:endParaRPr>
          </a:p>
        </p:txBody>
      </p:sp>
      <p:sp>
        <p:nvSpPr>
          <p:cNvPr id="11" name="TextBox 112"/>
          <p:cNvSpPr txBox="1"/>
          <p:nvPr/>
        </p:nvSpPr>
        <p:spPr>
          <a:xfrm>
            <a:off x="2665534" y="2156700"/>
            <a:ext cx="358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165"/>
            <a:r>
              <a:rPr lang="id-ID" sz="1100" dirty="0">
                <a:solidFill>
                  <a:prstClr val="white"/>
                </a:solidFill>
              </a:rPr>
              <a:t>0</a:t>
            </a:r>
            <a:r>
              <a:rPr lang="en-US" sz="1100" dirty="0">
                <a:solidFill>
                  <a:prstClr val="white"/>
                </a:solidFill>
              </a:rPr>
              <a:t>2</a:t>
            </a:r>
            <a:endParaRPr lang="id-ID" sz="1100" dirty="0">
              <a:solidFill>
                <a:prstClr val="white"/>
              </a:solidFill>
            </a:endParaRPr>
          </a:p>
        </p:txBody>
      </p:sp>
      <p:cxnSp>
        <p:nvCxnSpPr>
          <p:cNvPr id="12" name="Straight Connector 56"/>
          <p:cNvCxnSpPr>
            <a:stCxn id="10" idx="4"/>
          </p:cNvCxnSpPr>
          <p:nvPr/>
        </p:nvCxnSpPr>
        <p:spPr>
          <a:xfrm>
            <a:off x="2829361" y="2530755"/>
            <a:ext cx="6132100" cy="0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1"/>
          <p:cNvSpPr txBox="1"/>
          <p:nvPr/>
        </p:nvSpPr>
        <p:spPr>
          <a:xfrm>
            <a:off x="3080084" y="2161485"/>
            <a:ext cx="181356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id-ID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前端开发基础内容</a:t>
            </a:r>
            <a:endParaRPr lang="zh-CN" altLang="en-US" sz="1600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Oval 111"/>
          <p:cNvSpPr/>
          <p:nvPr/>
        </p:nvSpPr>
        <p:spPr>
          <a:xfrm>
            <a:off x="2628902" y="2800214"/>
            <a:ext cx="408731" cy="43474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165"/>
            <a:endParaRPr lang="id-ID" sz="800" dirty="0">
              <a:solidFill>
                <a:prstClr val="white"/>
              </a:solidFill>
            </a:endParaRPr>
          </a:p>
        </p:txBody>
      </p:sp>
      <p:sp>
        <p:nvSpPr>
          <p:cNvPr id="15" name="TextBox 112"/>
          <p:cNvSpPr txBox="1"/>
          <p:nvPr/>
        </p:nvSpPr>
        <p:spPr>
          <a:xfrm>
            <a:off x="2669540" y="2910205"/>
            <a:ext cx="354965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165"/>
            <a:r>
              <a:rPr lang="en-US" sz="1100" dirty="0">
                <a:solidFill>
                  <a:prstClr val="white"/>
                </a:solidFill>
              </a:rPr>
              <a:t>03</a:t>
            </a:r>
            <a:endParaRPr lang="id-ID" sz="1100" dirty="0">
              <a:solidFill>
                <a:prstClr val="white"/>
              </a:solidFill>
            </a:endParaRPr>
          </a:p>
        </p:txBody>
      </p:sp>
      <p:cxnSp>
        <p:nvCxnSpPr>
          <p:cNvPr id="16" name="Straight Connector 56"/>
          <p:cNvCxnSpPr/>
          <p:nvPr/>
        </p:nvCxnSpPr>
        <p:spPr>
          <a:xfrm>
            <a:off x="2829361" y="3246993"/>
            <a:ext cx="6132100" cy="0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1"/>
          <p:cNvSpPr txBox="1"/>
          <p:nvPr/>
        </p:nvSpPr>
        <p:spPr>
          <a:xfrm>
            <a:off x="3083991" y="2915206"/>
            <a:ext cx="120205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id-ID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组件库认识</a:t>
            </a:r>
            <a:endParaRPr lang="zh-CN" altLang="en-US" sz="1600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Oval 111"/>
          <p:cNvSpPr/>
          <p:nvPr/>
        </p:nvSpPr>
        <p:spPr>
          <a:xfrm>
            <a:off x="2632841" y="3577092"/>
            <a:ext cx="408731" cy="434746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165"/>
            <a:endParaRPr lang="id-ID" sz="800" dirty="0">
              <a:solidFill>
                <a:prstClr val="white"/>
              </a:solidFill>
            </a:endParaRPr>
          </a:p>
        </p:txBody>
      </p:sp>
      <p:sp>
        <p:nvSpPr>
          <p:cNvPr id="19" name="TextBox 112"/>
          <p:cNvSpPr txBox="1"/>
          <p:nvPr/>
        </p:nvSpPr>
        <p:spPr>
          <a:xfrm>
            <a:off x="2673380" y="3647308"/>
            <a:ext cx="358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165"/>
            <a:r>
              <a:rPr lang="id-ID" sz="1100" dirty="0">
                <a:solidFill>
                  <a:prstClr val="white"/>
                </a:solidFill>
              </a:rPr>
              <a:t>0</a:t>
            </a:r>
            <a:r>
              <a:rPr lang="en-US" sz="1100" dirty="0">
                <a:solidFill>
                  <a:prstClr val="white"/>
                </a:solidFill>
              </a:rPr>
              <a:t>4</a:t>
            </a:r>
            <a:endParaRPr lang="id-ID" sz="1100" dirty="0">
              <a:solidFill>
                <a:prstClr val="white"/>
              </a:solidFill>
            </a:endParaRPr>
          </a:p>
        </p:txBody>
      </p:sp>
      <p:cxnSp>
        <p:nvCxnSpPr>
          <p:cNvPr id="20" name="Straight Connector 56"/>
          <p:cNvCxnSpPr/>
          <p:nvPr/>
        </p:nvCxnSpPr>
        <p:spPr>
          <a:xfrm>
            <a:off x="2829361" y="4011838"/>
            <a:ext cx="6132100" cy="0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11"/>
          <p:cNvSpPr txBox="1"/>
          <p:nvPr/>
        </p:nvSpPr>
        <p:spPr>
          <a:xfrm>
            <a:off x="3087932" y="3652094"/>
            <a:ext cx="1886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id-ID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1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11"/>
          <p:cNvSpPr txBox="1"/>
          <p:nvPr/>
        </p:nvSpPr>
        <p:spPr>
          <a:xfrm>
            <a:off x="3088004" y="3637280"/>
            <a:ext cx="30079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开发技巧</a:t>
            </a:r>
            <a:endParaRPr lang="zh-CN" altLang="en-US" sz="1600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42" name="Straight Connector 56"/>
          <p:cNvCxnSpPr/>
          <p:nvPr/>
        </p:nvCxnSpPr>
        <p:spPr>
          <a:xfrm>
            <a:off x="2829361" y="4749530"/>
            <a:ext cx="6132100" cy="0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56"/>
          <p:cNvCxnSpPr/>
          <p:nvPr/>
        </p:nvCxnSpPr>
        <p:spPr>
          <a:xfrm>
            <a:off x="2829361" y="5474353"/>
            <a:ext cx="6132100" cy="0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56"/>
          <p:cNvCxnSpPr/>
          <p:nvPr/>
        </p:nvCxnSpPr>
        <p:spPr>
          <a:xfrm>
            <a:off x="2821741" y="6083953"/>
            <a:ext cx="6132100" cy="0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11"/>
          <p:cNvSpPr txBox="1"/>
          <p:nvPr/>
        </p:nvSpPr>
        <p:spPr>
          <a:xfrm>
            <a:off x="3080312" y="5724209"/>
            <a:ext cx="1886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id-ID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1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Oval 111"/>
          <p:cNvSpPr/>
          <p:nvPr/>
        </p:nvSpPr>
        <p:spPr>
          <a:xfrm>
            <a:off x="2636571" y="4224729"/>
            <a:ext cx="408731" cy="43474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165"/>
            <a:endParaRPr lang="id-ID" sz="800" dirty="0">
              <a:solidFill>
                <a:prstClr val="white"/>
              </a:solidFill>
            </a:endParaRPr>
          </a:p>
        </p:txBody>
      </p:sp>
      <p:sp>
        <p:nvSpPr>
          <p:cNvPr id="32" name="TextBox 112"/>
          <p:cNvSpPr txBox="1"/>
          <p:nvPr/>
        </p:nvSpPr>
        <p:spPr>
          <a:xfrm>
            <a:off x="2677209" y="4334720"/>
            <a:ext cx="354965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165"/>
            <a:r>
              <a:rPr lang="en-US" sz="1100" dirty="0">
                <a:solidFill>
                  <a:prstClr val="white"/>
                </a:solidFill>
              </a:rPr>
              <a:t>05</a:t>
            </a:r>
            <a:endParaRPr lang="id-ID" sz="1100" dirty="0">
              <a:solidFill>
                <a:prstClr val="white"/>
              </a:solidFill>
            </a:endParaRPr>
          </a:p>
        </p:txBody>
      </p:sp>
      <p:sp>
        <p:nvSpPr>
          <p:cNvPr id="33" name="TextBox 11"/>
          <p:cNvSpPr txBox="1"/>
          <p:nvPr/>
        </p:nvSpPr>
        <p:spPr>
          <a:xfrm>
            <a:off x="3091660" y="4339721"/>
            <a:ext cx="1415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客户案例分享</a:t>
            </a:r>
            <a:endParaRPr lang="zh-CN" altLang="en-US" sz="1600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ES6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292225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箭头函数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1443355" y="1779905"/>
            <a:ext cx="9159875" cy="45231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endParaRPr sz="1600"/>
          </a:p>
          <a:p>
            <a:pPr algn="l"/>
            <a:r>
              <a:rPr sz="1600"/>
              <a:t>let breakfast = dessert =&gt; dessert;</a:t>
            </a:r>
            <a:endParaRPr sz="1600"/>
          </a:p>
          <a:p>
            <a:pPr algn="l"/>
            <a:r>
              <a:rPr sz="1600"/>
              <a:t>// 等价于</a:t>
            </a:r>
            <a:endParaRPr sz="1600"/>
          </a:p>
          <a:p>
            <a:pPr algn="l"/>
            <a:r>
              <a:rPr lang="en-US" sz="1600"/>
              <a:t>let </a:t>
            </a:r>
            <a:r>
              <a:rPr sz="1600"/>
              <a:t>breakfast = function breakfast(dessert) {</a:t>
            </a:r>
            <a:endParaRPr sz="1600"/>
          </a:p>
          <a:p>
            <a:pPr algn="l"/>
            <a:r>
              <a:rPr sz="1600"/>
              <a:t>  return dessert;</a:t>
            </a:r>
            <a:endParaRPr sz="1600"/>
          </a:p>
          <a:p>
            <a:pPr algn="l"/>
            <a:r>
              <a:rPr sz="1600"/>
              <a:t>};</a:t>
            </a:r>
            <a:endParaRPr sz="1600"/>
          </a:p>
          <a:p>
            <a:pPr algn="l"/>
            <a:endParaRPr sz="1600"/>
          </a:p>
          <a:p>
            <a:pPr algn="l"/>
            <a:r>
              <a:rPr sz="1600"/>
              <a:t>//   方法名         参数列表            返回值</a:t>
            </a:r>
            <a:endParaRPr sz="1600"/>
          </a:p>
          <a:p>
            <a:pPr algn="l"/>
            <a:r>
              <a:rPr sz="1600"/>
              <a:t>let breakfast = (dessert,drink) </a:t>
            </a:r>
            <a:r>
              <a:rPr lang="en-US" sz="1600"/>
              <a:t>=</a:t>
            </a:r>
            <a:r>
              <a:rPr sz="1600"/>
              <a:t>&gt; dessert + drink;</a:t>
            </a:r>
            <a:endParaRPr sz="1600"/>
          </a:p>
          <a:p>
            <a:pPr algn="l"/>
            <a:r>
              <a:rPr sz="1600"/>
              <a:t>// 或者</a:t>
            </a:r>
            <a:endParaRPr sz="1600"/>
          </a:p>
          <a:p>
            <a:pPr algn="l"/>
            <a:r>
              <a:rPr sz="1600"/>
              <a:t>let breakfast = (dessert,drink) =&gt; {</a:t>
            </a:r>
            <a:endParaRPr sz="1600"/>
          </a:p>
          <a:p>
            <a:pPr algn="l"/>
            <a:r>
              <a:rPr sz="1600"/>
              <a:t>  return dessert + drink;</a:t>
            </a:r>
            <a:endParaRPr sz="1600"/>
          </a:p>
          <a:p>
            <a:pPr algn="l"/>
            <a:r>
              <a:rPr sz="1600"/>
              <a:t>}</a:t>
            </a:r>
            <a:endParaRPr sz="1600"/>
          </a:p>
          <a:p>
            <a:pPr algn="l"/>
            <a:r>
              <a:rPr sz="1600"/>
              <a:t>// 等价于</a:t>
            </a:r>
            <a:endParaRPr sz="1600"/>
          </a:p>
          <a:p>
            <a:pPr algn="l"/>
            <a:r>
              <a:rPr lang="en-US" sz="1600"/>
              <a:t>l</a:t>
            </a:r>
            <a:r>
              <a:rPr lang="en-US" sz="1600">
                <a:sym typeface="+mn-ea"/>
              </a:rPr>
              <a:t>et</a:t>
            </a:r>
            <a:r>
              <a:rPr sz="1600"/>
              <a:t> breakfast = function breakfast(dessert, drink) {</a:t>
            </a:r>
            <a:endParaRPr sz="1600"/>
          </a:p>
          <a:p>
            <a:pPr algn="l"/>
            <a:r>
              <a:rPr sz="1600"/>
              <a:t>  return dessert + drink;</a:t>
            </a:r>
            <a:endParaRPr sz="1600"/>
          </a:p>
          <a:p>
            <a:pPr algn="l"/>
            <a:r>
              <a:rPr sz="1600"/>
              <a:t>};</a:t>
            </a:r>
            <a:endParaRPr sz="1600"/>
          </a:p>
          <a:p>
            <a:pPr algn="l"/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39545" y="1080135"/>
            <a:ext cx="54330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React</a:t>
            </a:r>
            <a:r>
              <a:rPr lang="en-US" altLang="zh-CN">
                <a:sym typeface="+mn-ea"/>
              </a:rPr>
              <a:t>16.3</a:t>
            </a:r>
            <a:r>
              <a:rPr lang="zh-CN" altLang="en-US">
                <a:sym typeface="+mn-ea"/>
              </a:rPr>
              <a:t>之前</a:t>
            </a:r>
            <a:endParaRPr lang="zh-CN" altLang="en-US"/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985" y="1517015"/>
            <a:ext cx="7844790" cy="49809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39545" y="1080135"/>
            <a:ext cx="54330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React</a:t>
            </a:r>
            <a:r>
              <a:rPr lang="en-US" altLang="zh-CN">
                <a:sym typeface="+mn-ea"/>
              </a:rPr>
              <a:t>16.3</a:t>
            </a:r>
            <a:r>
              <a:rPr lang="zh-CN" altLang="en-US">
                <a:sym typeface="+mn-ea"/>
              </a:rPr>
              <a:t>之前</a:t>
            </a:r>
            <a:endParaRPr lang="zh-CN" altLang="en-US"/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03020" y="1591310"/>
            <a:ext cx="1421003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endParaRPr lang="zh-CN" altLang="en-US"/>
          </a:p>
          <a:p>
            <a:pPr algn="l"/>
            <a:r>
              <a:rPr lang="en-US" altLang="zh-CN"/>
              <a:t>1. </a:t>
            </a:r>
            <a:r>
              <a:rPr lang="zh-CN" altLang="en-US"/>
              <a:t>第一次渲染</a:t>
            </a:r>
            <a:endParaRPr lang="zh-CN" altLang="en-US"/>
          </a:p>
          <a:p>
            <a:pPr algn="l"/>
            <a:r>
              <a:rPr lang="zh-CN" altLang="en-US"/>
              <a:t>constructor → componentWillMount → render → componentDidMount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2. </a:t>
            </a:r>
            <a:r>
              <a:rPr lang="zh-CN" altLang="en-US"/>
              <a:t>props更新</a:t>
            </a:r>
            <a:endParaRPr lang="zh-CN" altLang="en-US"/>
          </a:p>
          <a:p>
            <a:pPr algn="l"/>
            <a:r>
              <a:rPr lang="zh-CN" altLang="en-US"/>
              <a:t>componentWillReceiveProps → shouldComponentUpdate(如果返回true) </a:t>
            </a:r>
            <a:endParaRPr lang="zh-CN" altLang="en-US"/>
          </a:p>
          <a:p>
            <a:pPr algn="l"/>
            <a:r>
              <a:rPr lang="zh-CN" altLang="en-US"/>
              <a:t>→ componentWillUpdate → render → componentDidUpdate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3. </a:t>
            </a:r>
            <a:r>
              <a:rPr lang="zh-CN" altLang="en-US"/>
              <a:t>state更新</a:t>
            </a:r>
            <a:endParaRPr lang="zh-CN" altLang="en-US"/>
          </a:p>
          <a:p>
            <a:pPr algn="l"/>
            <a:r>
              <a:rPr lang="zh-CN" altLang="en-US"/>
              <a:t>shouldComponentUpdate (如果返回true)→ componentWillUpdate → render </a:t>
            </a:r>
            <a:endParaRPr lang="zh-CN" altLang="en-US"/>
          </a:p>
          <a:p>
            <a:pPr algn="l"/>
            <a:r>
              <a:rPr lang="zh-CN" altLang="en-US"/>
              <a:t>→ componentDidUpdate</a:t>
            </a:r>
            <a:endParaRPr lang="zh-CN" altLang="en-US"/>
          </a:p>
          <a:p>
            <a:pPr algn="l"/>
            <a:endParaRPr lang="en-US" altLang="zh-CN"/>
          </a:p>
          <a:p>
            <a:pPr algn="l"/>
            <a:r>
              <a:rPr lang="en-US" altLang="zh-CN"/>
              <a:t>4. </a:t>
            </a:r>
            <a:r>
              <a:rPr lang="zh-CN" altLang="en-US"/>
              <a:t>组件卸载</a:t>
            </a:r>
            <a:endParaRPr lang="zh-CN" altLang="en-US"/>
          </a:p>
          <a:p>
            <a:pPr algn="l"/>
            <a:r>
              <a:rPr lang="zh-CN" altLang="en-US"/>
              <a:t>componentWillUnmount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React</a:t>
            </a:r>
            <a:r>
              <a:rPr lang="en-US" altLang="zh-CN">
                <a:sym typeface="+mn-ea"/>
              </a:rPr>
              <a:t>16.4</a:t>
            </a:r>
            <a:r>
              <a:rPr lang="zh-CN" altLang="en-US">
                <a:sym typeface="+mn-ea"/>
              </a:rPr>
              <a:t>之后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020" y="1172845"/>
            <a:ext cx="10083800" cy="376237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66800" y="4935220"/>
            <a:ext cx="105562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少了componentWillMount, componentWillReceiveProps, componentWillUpdate这三个。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增加了getDerivedStateFromProps和getSnapshotBeforeUpdate，其中getDerivedStateFromProps在第一次渲染和更新的时候都会被调用，而getSnapshotBeforeUpdate只会在更新的时候被调用（在DOM真正渲染前(不是调用render)先做了一个快照，比如可以用来判断是否增加了新的值）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Mobx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7175" y="1567180"/>
            <a:ext cx="97897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原则：MobX 支持单向数据流，也就是动作改变状态，而状态的改变会更新所有受影响的视图。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345" y="2146935"/>
            <a:ext cx="6535420" cy="88074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878965" y="3509645"/>
            <a:ext cx="817181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Mobx</a:t>
            </a:r>
            <a:r>
              <a:rPr lang="zh-CN" altLang="en-US"/>
              <a:t>简单理解：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动作：是任一一段可以改变状态的代码。比如用户事件、后端数据推送、预定事件、等等。 动作类似于用户在excel单元格中输入一个新的值。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状态：是驱动应用的数据。 通常有像待办事项列表这样的领域特定状态，还有像当前已选元素的视图状态。状态就像是有数据的excel表格。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视图：展现的页面效果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Mobx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代码例子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7175" y="1280160"/>
            <a:ext cx="507746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// mobx</a:t>
            </a:r>
            <a:r>
              <a:rPr lang="zh-CN" altLang="en-US"/>
              <a:t>定义</a:t>
            </a:r>
            <a:endParaRPr lang="en-US" altLang="zh-CN"/>
          </a:p>
          <a:p>
            <a:pPr algn="l"/>
            <a:r>
              <a:rPr lang="en-US" altLang="zh-CN"/>
              <a:t>const </a:t>
            </a:r>
            <a:r>
              <a:rPr lang="zh-CN" altLang="en-US"/>
              <a:t>{ observable, computed } </a:t>
            </a:r>
            <a:r>
              <a:rPr lang="en-US" altLang="zh-CN"/>
              <a:t>= </a:t>
            </a:r>
            <a:r>
              <a:rPr lang="zh-CN" altLang="en-US"/>
              <a:t>mobx;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class OrderLine {</a:t>
            </a:r>
            <a:endParaRPr lang="zh-CN" altLang="en-US"/>
          </a:p>
          <a:p>
            <a:pPr algn="l"/>
            <a:r>
              <a:rPr lang="zh-CN" altLang="en-US"/>
              <a:t>    @observable price = 0;</a:t>
            </a:r>
            <a:endParaRPr lang="zh-CN" altLang="en-US"/>
          </a:p>
          <a:p>
            <a:pPr algn="l"/>
            <a:r>
              <a:rPr lang="zh-CN" altLang="en-US"/>
              <a:t>    @observable amount = 1;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    @computed get total() {</a:t>
            </a:r>
            <a:endParaRPr lang="zh-CN" altLang="en-US"/>
          </a:p>
          <a:p>
            <a:pPr algn="l"/>
            <a:r>
              <a:rPr lang="zh-CN" altLang="en-US"/>
              <a:t>        return this.price * this.amount;</a:t>
            </a:r>
            <a:endParaRPr lang="zh-CN" altLang="en-US"/>
          </a:p>
          <a:p>
            <a:pPr algn="l"/>
            <a:r>
              <a:rPr lang="zh-CN" altLang="en-US"/>
              <a:t>    }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	@action func</a:t>
            </a:r>
            <a:endParaRPr lang="zh-CN" altLang="en-US"/>
          </a:p>
          <a:p>
            <a:pPr algn="l"/>
            <a:r>
              <a:rPr lang="zh-CN" altLang="en-US"/>
              <a:t>}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ecodeSDK.exp(</a:t>
            </a:r>
            <a:r>
              <a:rPr lang="zh-CN" altLang="en-US">
                <a:sym typeface="+mn-ea"/>
              </a:rPr>
              <a:t>OrderLine</a:t>
            </a:r>
            <a:r>
              <a:rPr lang="zh-CN" altLang="en-US"/>
              <a:t>);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697345" y="1280160"/>
            <a:ext cx="5494655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// mobx</a:t>
            </a:r>
            <a:r>
              <a:rPr lang="zh-CN" altLang="en-US"/>
              <a:t>使用</a:t>
            </a:r>
            <a:endParaRPr lang="zh-CN" altLang="en-US"/>
          </a:p>
          <a:p>
            <a:pPr algn="l"/>
            <a:r>
              <a:t>@inject("</a:t>
            </a:r>
            <a:r>
              <a:rPr lang="en-US"/>
              <a:t>o</a:t>
            </a:r>
            <a:r>
              <a:rPr lang="zh-CN" altLang="en-US">
                <a:sym typeface="+mn-ea"/>
              </a:rPr>
              <a:t>rderLine</a:t>
            </a:r>
            <a:r>
              <a:t>")</a:t>
            </a:r>
          </a:p>
          <a:p>
            <a:pPr algn="l"/>
            <a:r>
              <a:t>@observer</a:t>
            </a:r>
          </a:p>
          <a:p>
            <a:pPr algn="l"/>
            <a:r>
              <a:t>class Simple extends React.Component {</a:t>
            </a:r>
          </a:p>
          <a:p>
            <a:pPr algn="l"/>
            <a:r>
              <a:t>  constructor(props) { //初始化，固定语法</a:t>
            </a:r>
          </a:p>
          <a:p>
            <a:pPr algn="l"/>
            <a:r>
              <a:t>    super(props);</a:t>
            </a:r>
          </a:p>
          <a:p>
            <a:pPr algn="l"/>
            <a:r>
              <a:t>  }</a:t>
            </a:r>
          </a:p>
          <a:p>
            <a:pPr algn="l"/>
            <a:r>
              <a:t>   render() { //渲染</a:t>
            </a:r>
          </a:p>
          <a:p>
            <a:pPr algn="l"/>
            <a:r>
              <a:t>    const { </a:t>
            </a:r>
            <a:r>
              <a:rPr lang="en-US">
                <a:sym typeface="+mn-ea"/>
              </a:rPr>
              <a:t>o</a:t>
            </a:r>
            <a:r>
              <a:rPr lang="zh-CN" altLang="en-US">
                <a:sym typeface="+mn-ea"/>
              </a:rPr>
              <a:t>rderLine </a:t>
            </a:r>
            <a:r>
              <a:t>} = this.props; //获取store</a:t>
            </a:r>
          </a:p>
          <a:p>
            <a:pPr algn="l"/>
            <a:r>
              <a:t> </a:t>
            </a:r>
          </a:p>
          <a:p>
            <a:pPr algn="l"/>
            <a:r>
              <a:t>return (</a:t>
            </a:r>
          </a:p>
          <a:p>
            <a:pPr algn="l"/>
            <a:r>
              <a:t>      &lt;div style={{padding:100}}&gt;</a:t>
            </a:r>
          </a:p>
          <a:p>
            <a:pPr algn="l"/>
            <a:r>
              <a:t>            {</a:t>
            </a:r>
            <a:r>
              <a:rPr lang="en-US">
                <a:sym typeface="+mn-ea"/>
              </a:rPr>
              <a:t>o</a:t>
            </a:r>
            <a:r>
              <a:rPr lang="zh-CN" altLang="en-US">
                <a:sym typeface="+mn-ea"/>
              </a:rPr>
              <a:t>rderLine</a:t>
            </a:r>
            <a:r>
              <a:t>.</a:t>
            </a:r>
            <a:r>
              <a:rPr lang="zh-CN" altLang="en-US">
                <a:sym typeface="+mn-ea"/>
              </a:rPr>
              <a:t>price </a:t>
            </a:r>
            <a:r>
              <a:t>}</a:t>
            </a:r>
          </a:p>
          <a:p>
            <a:pPr algn="l"/>
            <a:r>
              <a:t>      &lt;/div&gt;</a:t>
            </a:r>
          </a:p>
          <a:p>
            <a:pPr algn="l"/>
            <a:r>
              <a:t>    )</a:t>
            </a:r>
          </a:p>
          <a:p>
            <a:pPr algn="l"/>
            <a:r>
              <a:t>  }</a:t>
            </a:r>
          </a:p>
          <a:p>
            <a:pPr algn="l"/>
            <a:r>
              <a:t>}</a:t>
            </a:r>
          </a:p>
          <a:p>
            <a:pPr algn="l"/>
          </a:p>
          <a:p>
            <a:pPr algn="l"/>
            <a:r>
              <a:t>ecodeSDK.exp(Simple);</a:t>
            </a:r>
          </a:p>
        </p:txBody>
      </p:sp>
      <p:sp>
        <p:nvSpPr>
          <p:cNvPr id="6" name="矩形 5"/>
          <p:cNvSpPr/>
          <p:nvPr/>
        </p:nvSpPr>
        <p:spPr>
          <a:xfrm>
            <a:off x="1340485" y="1216660"/>
            <a:ext cx="10212070" cy="7556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组件库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27175" y="1692275"/>
            <a:ext cx="63220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组件库地址：</a:t>
            </a:r>
            <a:endParaRPr lang="zh-CN" altLang="en-US"/>
          </a:p>
          <a:p>
            <a:pPr algn="l"/>
            <a:r>
              <a:rPr lang="zh-CN" altLang="en-US"/>
              <a:t>https://cloudstore.e-cology.cn/#/pc/doc/common-index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527175" y="2608580"/>
            <a:ext cx="56927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组件库包含自研的组件，以</a:t>
            </a:r>
            <a:r>
              <a:rPr lang="en-US" altLang="zh-CN"/>
              <a:t>Wea</a:t>
            </a:r>
            <a:r>
              <a:rPr lang="zh-CN" altLang="en-US"/>
              <a:t>开头，以及</a:t>
            </a:r>
            <a:r>
              <a:rPr lang="en-US" altLang="zh-CN"/>
              <a:t>antd</a:t>
            </a:r>
            <a:r>
              <a:rPr lang="zh-CN" altLang="en-US"/>
              <a:t>的组件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27175" y="4158615"/>
            <a:ext cx="81788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引入方式</a:t>
            </a:r>
            <a:endParaRPr lang="zh-CN" altLang="en-US"/>
          </a:p>
          <a:p>
            <a:r>
              <a:rPr lang="zh-CN" altLang="en-US"/>
              <a:t>const {Button} = antd;</a:t>
            </a:r>
            <a:endParaRPr lang="zh-CN" altLang="en-US"/>
          </a:p>
          <a:p>
            <a:r>
              <a:rPr lang="zh-CN" altLang="en-US"/>
              <a:t>const {WeaDialog} = ecCom;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0235" y="1581150"/>
            <a:ext cx="4146550" cy="30797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255" y="1336040"/>
            <a:ext cx="6660515" cy="43942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470" y="4059555"/>
            <a:ext cx="5335905" cy="2543175"/>
          </a:xfrm>
          <a:prstGeom prst="rect">
            <a:avLst/>
          </a:prstGeom>
        </p:spPr>
      </p:pic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665" y="2846070"/>
            <a:ext cx="5664835" cy="27438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020" y="1280160"/>
            <a:ext cx="5367655" cy="3521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发布测试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370" y="807085"/>
            <a:ext cx="5914390" cy="54476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1802448" y="1826228"/>
            <a:ext cx="2761923" cy="438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6" tIns="34289" rIns="68576" bIns="3428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defTabSz="685165" eaLnBrk="1" hangingPunct="1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09419" y="2313305"/>
            <a:ext cx="5325043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sz="40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sz="4000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93657" y="1599641"/>
            <a:ext cx="216025" cy="142185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代码编写之参数复写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39545" y="2044065"/>
            <a:ext cx="8423910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ecodeSDK.overwritePropsFnQueueMapSet('WeaTop',{ //组件名</a:t>
            </a:r>
            <a:endParaRPr lang="zh-CN" altLang="en-US"/>
          </a:p>
          <a:p>
            <a:pPr algn="l"/>
            <a:r>
              <a:rPr lang="zh-CN" altLang="en-US"/>
              <a:t>    fn:(newProps)=&gt;{ //newProps代表组件参数</a:t>
            </a:r>
            <a:endParaRPr lang="zh-CN" altLang="en-US"/>
          </a:p>
          <a:p>
            <a:pPr algn="l"/>
            <a:r>
              <a:rPr lang="zh-CN" altLang="en-US"/>
              <a:t>        //进行位置判断</a:t>
            </a:r>
            <a:endParaRPr lang="zh-CN" altLang="en-US"/>
          </a:p>
          <a:p>
            <a:pPr algn="l"/>
            <a:r>
              <a:rPr lang="zh-CN" altLang="en-US"/>
              <a:t>    },</a:t>
            </a:r>
            <a:endParaRPr lang="zh-CN" altLang="en-US"/>
          </a:p>
          <a:p>
            <a:pPr algn="l"/>
            <a:r>
              <a:rPr lang="zh-CN" altLang="en-US"/>
              <a:t>    order:1, //排序字段，如果存在同一个页面复写了同一个组件，控制顺序时使用</a:t>
            </a:r>
            <a:endParaRPr lang="zh-CN" altLang="en-US"/>
          </a:p>
          <a:p>
            <a:pPr algn="l"/>
            <a:r>
              <a:rPr lang="zh-CN" altLang="en-US"/>
              <a:t>    desc:'在这里写此复写的作用，在调试的时候方便查找'</a:t>
            </a:r>
            <a:endParaRPr lang="zh-CN" altLang="en-US"/>
          </a:p>
          <a:p>
            <a:pPr algn="l"/>
            <a:r>
              <a:rPr lang="zh-CN" altLang="en-US"/>
              <a:t>});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代码编写之组件复写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39545" y="1583055"/>
            <a:ext cx="970534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ecodeSDK.overwriteClassFnQueueMapSet('WeaBrowser',{</a:t>
            </a:r>
            <a:endParaRPr lang="zh-CN" altLang="en-US"/>
          </a:p>
          <a:p>
            <a:pPr algn="l"/>
            <a:r>
              <a:rPr lang="zh-CN" altLang="en-US"/>
              <a:t>    fn:(Com,newProps)=&gt;{</a:t>
            </a:r>
            <a:endParaRPr lang="zh-CN" altLang="en-US"/>
          </a:p>
          <a:p>
            <a:pPr algn="l"/>
            <a:r>
              <a:rPr lang="zh-CN" altLang="en-US"/>
              <a:t>        //Com是当前复写的原组件</a:t>
            </a:r>
            <a:endParaRPr lang="zh-CN" altLang="en-US"/>
          </a:p>
          <a:p>
            <a:pPr algn="l"/>
            <a:r>
              <a:rPr lang="zh-CN" altLang="en-US"/>
              <a:t>        //newProps是当前复写的原组件参数</a:t>
            </a:r>
            <a:endParaRPr lang="zh-CN" altLang="en-US"/>
          </a:p>
          <a:p>
            <a:pPr algn="l"/>
            <a:r>
              <a:rPr lang="en-US" altLang="zh-CN"/>
              <a:t>	newProps.oldCom = Com;</a:t>
            </a:r>
            <a:endParaRPr lang="zh-CN" altLang="en-US"/>
          </a:p>
          <a:p>
            <a:pPr algn="l"/>
            <a:r>
              <a:rPr lang="zh-CN" altLang="en-US"/>
              <a:t>        return {</a:t>
            </a:r>
            <a:endParaRPr lang="zh-CN" altLang="en-US"/>
          </a:p>
          <a:p>
            <a:pPr algn="l"/>
            <a:r>
              <a:rPr lang="zh-CN" altLang="en-US"/>
              <a:t>              com:</a:t>
            </a:r>
            <a:r>
              <a:rPr lang="en-US" altLang="zh-CN"/>
              <a:t>new</a:t>
            </a:r>
            <a:r>
              <a:rPr lang="zh-CN" altLang="en-US"/>
              <a:t>Com,</a:t>
            </a:r>
            <a:endParaRPr lang="zh-CN" altLang="en-US"/>
          </a:p>
          <a:p>
            <a:pPr algn="l"/>
            <a:r>
              <a:rPr lang="zh-CN" altLang="en-US"/>
              <a:t>              props:newProps</a:t>
            </a:r>
            <a:endParaRPr lang="zh-CN" altLang="en-US"/>
          </a:p>
          <a:p>
            <a:pPr algn="l"/>
            <a:r>
              <a:rPr lang="zh-CN" altLang="en-US"/>
              <a:t>            };</a:t>
            </a:r>
            <a:endParaRPr lang="zh-CN" altLang="en-US"/>
          </a:p>
          <a:p>
            <a:pPr algn="l"/>
            <a:r>
              <a:rPr lang="zh-CN" altLang="en-US"/>
              <a:t>        }</a:t>
            </a:r>
            <a:endParaRPr lang="zh-CN" altLang="en-US"/>
          </a:p>
          <a:p>
            <a:pPr algn="l"/>
            <a:r>
              <a:rPr lang="zh-CN" altLang="en-US"/>
              <a:t>    },</a:t>
            </a:r>
            <a:endParaRPr lang="zh-CN" altLang="en-US"/>
          </a:p>
          <a:p>
            <a:pPr algn="l"/>
            <a:r>
              <a:rPr lang="zh-CN" altLang="en-US"/>
              <a:t>    order:1,</a:t>
            </a:r>
            <a:endParaRPr lang="zh-CN" altLang="en-US"/>
          </a:p>
          <a:p>
            <a:pPr algn="l"/>
            <a:r>
              <a:rPr lang="zh-CN" altLang="en-US"/>
              <a:t>    desc:'浏览按钮复写'</a:t>
            </a:r>
            <a:endParaRPr lang="zh-CN" altLang="en-US"/>
          </a:p>
          <a:p>
            <a:pPr algn="l"/>
            <a:r>
              <a:rPr lang="zh-CN" altLang="en-US"/>
              <a:t>})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代码编写之新页面开发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03020" y="1172845"/>
            <a:ext cx="494411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/>
              <a:t>// </a:t>
            </a:r>
            <a:r>
              <a:rPr lang="zh-CN" altLang="en-US" sz="1200"/>
              <a:t>注：此文件需要前置加载</a:t>
            </a:r>
            <a:endParaRPr lang="zh-CN" altLang="en-US" sz="1200"/>
          </a:p>
          <a:p>
            <a:pPr algn="l"/>
            <a:r>
              <a:rPr lang="zh-CN" altLang="en-US" sz="1200"/>
              <a:t>ecodeSDK.rewriteRouteQueue.push({</a:t>
            </a:r>
            <a:endParaRPr lang="zh-CN" altLang="en-US" sz="1200"/>
          </a:p>
          <a:p>
            <a:pPr algn="l"/>
            <a:r>
              <a:rPr lang="zh-CN" altLang="en-US" sz="1200"/>
              <a:t>  fn:(params)=&gt;{</a:t>
            </a:r>
            <a:endParaRPr lang="zh-CN" altLang="en-US" sz="1200"/>
          </a:p>
          <a:p>
            <a:pPr algn="l"/>
            <a:r>
              <a:rPr lang="zh-CN" altLang="en-US" sz="1200"/>
              <a:t>    const {Com,Route,nextState} = params;</a:t>
            </a:r>
            <a:endParaRPr lang="zh-CN" altLang="en-US" sz="1200"/>
          </a:p>
          <a:p>
            <a:pPr algn="l"/>
            <a:r>
              <a:rPr lang="zh-CN" altLang="en-US" sz="1200"/>
              <a:t>    const cpParams = {</a:t>
            </a:r>
            <a:endParaRPr lang="zh-CN" altLang="en-US" sz="1200"/>
          </a:p>
          <a:p>
            <a:pPr algn="l"/>
            <a:r>
              <a:rPr lang="zh-CN" altLang="en-US" sz="1200"/>
              <a:t>      path:'main/cs/app', //路由地址</a:t>
            </a:r>
            <a:endParaRPr lang="zh-CN" altLang="en-US" sz="1200"/>
          </a:p>
          <a:p>
            <a:pPr algn="l"/>
            <a:r>
              <a:rPr lang="zh-CN" altLang="en-US" sz="1200"/>
              <a:t>      appId:'${appId}',</a:t>
            </a:r>
            <a:endParaRPr lang="zh-CN" altLang="en-US" sz="1200"/>
          </a:p>
          <a:p>
            <a:pPr algn="l"/>
            <a:r>
              <a:rPr lang="zh-CN" altLang="en-US" sz="1200"/>
              <a:t>      name:'pageSimple', //具体页面应用id</a:t>
            </a:r>
            <a:endParaRPr lang="zh-CN" altLang="en-US" sz="1200"/>
          </a:p>
          <a:p>
            <a:pPr algn="l"/>
            <a:r>
              <a:rPr lang="zh-CN" altLang="en-US" sz="1200"/>
              <a:t>      node:'app', //渲染的路由节点，这里渲染的是app这个节点</a:t>
            </a:r>
            <a:endParaRPr lang="zh-CN" altLang="en-US" sz="1200"/>
          </a:p>
          <a:p>
            <a:pPr algn="l"/>
            <a:r>
              <a:rPr lang="zh-CN" altLang="en-US" sz="1200"/>
              <a:t>      Route,</a:t>
            </a:r>
            <a:endParaRPr lang="zh-CN" altLang="en-US" sz="1200"/>
          </a:p>
          <a:p>
            <a:pPr algn="l"/>
            <a:r>
              <a:rPr lang="zh-CN" altLang="en-US" sz="1200"/>
              <a:t>      nextState</a:t>
            </a:r>
            <a:endParaRPr lang="zh-CN" altLang="en-US" sz="1200"/>
          </a:p>
          <a:p>
            <a:pPr algn="l"/>
            <a:r>
              <a:rPr lang="zh-CN" altLang="en-US" sz="1200"/>
              <a:t>    }</a:t>
            </a:r>
            <a:endParaRPr lang="zh-CN" altLang="en-US" sz="1200"/>
          </a:p>
          <a:p>
            <a:pPr algn="l"/>
            <a:r>
              <a:rPr lang="zh-CN" altLang="en-US" sz="1200"/>
              <a:t>    if(ecodeSDK.checkPath(cpParams)) { //判断地址是否是要注入的地址</a:t>
            </a:r>
            <a:endParaRPr lang="zh-CN" altLang="en-US" sz="1200"/>
          </a:p>
          <a:p>
            <a:pPr algn="l"/>
            <a:r>
              <a:rPr lang="zh-CN" altLang="en-US" sz="1200"/>
              <a:t>      const acParams = {</a:t>
            </a:r>
            <a:endParaRPr lang="zh-CN" altLang="en-US" sz="1200"/>
          </a:p>
          <a:p>
            <a:pPr algn="l"/>
            <a:r>
              <a:rPr lang="zh-CN" altLang="en-US" sz="1200"/>
              <a:t>        appId:cpParams.appId,</a:t>
            </a:r>
            <a:endParaRPr lang="zh-CN" altLang="en-US" sz="1200"/>
          </a:p>
          <a:p>
            <a:pPr algn="l"/>
            <a:r>
              <a:rPr lang="zh-CN" altLang="en-US" sz="1200"/>
              <a:t>        name:cpParams.name, //模块名称</a:t>
            </a:r>
            <a:endParaRPr lang="zh-CN" altLang="en-US" sz="1200"/>
          </a:p>
          <a:p>
            <a:pPr algn="l"/>
            <a:r>
              <a:rPr lang="zh-CN" altLang="en-US" sz="1200"/>
              <a:t>        props:params, //参数</a:t>
            </a:r>
            <a:endParaRPr lang="zh-CN" altLang="en-US" sz="1200"/>
          </a:p>
          <a:p>
            <a:pPr algn="l"/>
            <a:r>
              <a:rPr lang="zh-CN" altLang="en-US" sz="1200"/>
              <a:t>        isPage:true, //是否是路由页面</a:t>
            </a:r>
            <a:endParaRPr lang="zh-CN" altLang="en-US" sz="1200"/>
          </a:p>
          <a:p>
            <a:pPr algn="l"/>
            <a:r>
              <a:rPr lang="zh-CN" altLang="en-US" sz="1200"/>
              <a:t>        noCss:true //是否禁止单独加载css，通常为了减少css数量，css默认前置加载</a:t>
            </a:r>
            <a:endParaRPr lang="zh-CN" altLang="en-US" sz="1200"/>
          </a:p>
          <a:p>
            <a:pPr algn="l"/>
            <a:r>
              <a:rPr lang="zh-CN" altLang="en-US" sz="1200"/>
              <a:t>      }</a:t>
            </a:r>
            <a:endParaRPr lang="zh-CN" altLang="en-US" sz="1200"/>
          </a:p>
          <a:p>
            <a:pPr algn="l"/>
            <a:r>
              <a:rPr lang="zh-CN" altLang="en-US" sz="1200"/>
              <a:t>      //异步加载模块${appId}下的子模块pageSimple</a:t>
            </a:r>
            <a:endParaRPr lang="zh-CN" altLang="en-US" sz="1200"/>
          </a:p>
          <a:p>
            <a:pPr algn="l"/>
            <a:r>
              <a:rPr lang="zh-CN" altLang="en-US" sz="1200"/>
              <a:t>      return ecodeSDK.getAsyncCom(acParams);</a:t>
            </a:r>
            <a:endParaRPr lang="zh-CN" altLang="en-US" sz="1200"/>
          </a:p>
          <a:p>
            <a:pPr algn="l"/>
            <a:r>
              <a:rPr lang="zh-CN" altLang="en-US" sz="1200"/>
              <a:t>    }</a:t>
            </a:r>
            <a:endParaRPr lang="zh-CN" altLang="en-US" sz="1200"/>
          </a:p>
          <a:p>
            <a:pPr algn="l"/>
            <a:r>
              <a:rPr lang="zh-CN" altLang="en-US" sz="1200"/>
              <a:t>    return null; //这里一定要返回空，不然会干扰到其它新页面</a:t>
            </a:r>
            <a:endParaRPr lang="zh-CN" altLang="en-US" sz="1200"/>
          </a:p>
          <a:p>
            <a:pPr algn="l"/>
            <a:r>
              <a:rPr lang="zh-CN" altLang="en-US" sz="1200"/>
              <a:t>  },</a:t>
            </a:r>
            <a:endParaRPr lang="zh-CN" altLang="en-US" sz="1200"/>
          </a:p>
          <a:p>
            <a:pPr algn="l"/>
            <a:r>
              <a:rPr lang="zh-CN" altLang="en-US" sz="1200"/>
              <a:t>  order:10,</a:t>
            </a:r>
            <a:endParaRPr lang="zh-CN" altLang="en-US" sz="1200"/>
          </a:p>
          <a:p>
            <a:pPr algn="l"/>
            <a:r>
              <a:rPr lang="zh-CN" altLang="en-US" sz="1200"/>
              <a:t>  desc:'Demo简单页面'</a:t>
            </a:r>
            <a:endParaRPr lang="zh-CN" altLang="en-US" sz="1200"/>
          </a:p>
          <a:p>
            <a:pPr algn="l"/>
            <a:r>
              <a:rPr lang="zh-CN" altLang="en-US" sz="1200"/>
              <a:t>});</a:t>
            </a:r>
            <a:endParaRPr lang="zh-CN" altLang="en-US" sz="1200"/>
          </a:p>
        </p:txBody>
      </p:sp>
      <p:sp>
        <p:nvSpPr>
          <p:cNvPr id="6" name="文本框 5"/>
          <p:cNvSpPr txBox="1"/>
          <p:nvPr/>
        </p:nvSpPr>
        <p:spPr>
          <a:xfrm>
            <a:off x="6465570" y="1172845"/>
            <a:ext cx="494411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/>
              <a:t>// </a:t>
            </a:r>
            <a:r>
              <a:rPr lang="zh-CN" altLang="en-US" sz="1200"/>
              <a:t>注： 新页面布局，不需要前置加载</a:t>
            </a:r>
            <a:endParaRPr lang="zh-CN" altLang="en-US" sz="1200"/>
          </a:p>
          <a:p>
            <a:pPr algn="l"/>
            <a:endParaRPr lang="zh-CN" altLang="en-US" sz="1200"/>
          </a:p>
          <a:p>
            <a:pPr algn="l"/>
            <a:r>
              <a:rPr lang="zh-CN" altLang="en-US" sz="1200"/>
              <a:t>const { Provider } = mobxReact;</a:t>
            </a:r>
            <a:endParaRPr lang="zh-CN" altLang="en-US" sz="1200"/>
          </a:p>
          <a:p>
            <a:pPr algn="l"/>
            <a:r>
              <a:rPr lang="zh-CN" altLang="en-US" sz="1200"/>
              <a:t>const SimpleStore = ecodeSDK.imp(SimpleStore);</a:t>
            </a:r>
            <a:endParaRPr lang="zh-CN" altLang="en-US" sz="1200"/>
          </a:p>
          <a:p>
            <a:pPr algn="l"/>
            <a:r>
              <a:rPr lang="zh-CN" altLang="en-US" sz="1200"/>
              <a:t>const Simple = ecodeSDK.imp(Simple);</a:t>
            </a:r>
            <a:endParaRPr lang="zh-CN" altLang="en-US" sz="1200"/>
          </a:p>
          <a:p>
            <a:pPr algn="l"/>
            <a:r>
              <a:rPr lang="zh-CN" altLang="en-US" sz="1200"/>
              <a:t>//实例化store，并通过provider注入所有组件中</a:t>
            </a:r>
            <a:endParaRPr lang="zh-CN" altLang="en-US" sz="1200"/>
          </a:p>
          <a:p>
            <a:pPr algn="l"/>
            <a:r>
              <a:rPr lang="zh-CN" altLang="en-US" sz="1200"/>
              <a:t>const allSimpleStore = {</a:t>
            </a:r>
            <a:endParaRPr lang="zh-CN" altLang="en-US" sz="1200"/>
          </a:p>
          <a:p>
            <a:pPr algn="l"/>
            <a:r>
              <a:rPr lang="zh-CN" altLang="en-US" sz="1200"/>
              <a:t>  simpleStore:new SimpleStore()</a:t>
            </a:r>
            <a:endParaRPr lang="zh-CN" altLang="en-US" sz="1200"/>
          </a:p>
          <a:p>
            <a:pPr algn="l"/>
            <a:r>
              <a:rPr lang="zh-CN" altLang="en-US" sz="1200"/>
              <a:t>}</a:t>
            </a:r>
            <a:endParaRPr lang="zh-CN" altLang="en-US" sz="1200"/>
          </a:p>
          <a:p>
            <a:pPr algn="l"/>
            <a:r>
              <a:rPr lang="zh-CN" altLang="en-US" sz="1200"/>
              <a:t>class simpleRoot extends React.Component {</a:t>
            </a:r>
            <a:endParaRPr lang="zh-CN" altLang="en-US" sz="1200"/>
          </a:p>
          <a:p>
            <a:pPr algn="l"/>
            <a:r>
              <a:rPr lang="zh-CN" altLang="en-US" sz="1200"/>
              <a:t>  render() {</a:t>
            </a:r>
            <a:endParaRPr lang="zh-CN" altLang="en-US" sz="1200"/>
          </a:p>
          <a:p>
            <a:pPr algn="l"/>
            <a:r>
              <a:rPr lang="zh-CN" altLang="en-US" sz="1200"/>
              <a:t>    return (</a:t>
            </a:r>
            <a:endParaRPr lang="zh-CN" altLang="en-US" sz="1200"/>
          </a:p>
          <a:p>
            <a:pPr algn="l"/>
            <a:r>
              <a:rPr lang="zh-CN" altLang="en-US" sz="1200"/>
              <a:t>      &lt;Provider {...allSimpleStore}&gt;</a:t>
            </a:r>
            <a:endParaRPr lang="zh-CN" altLang="en-US" sz="1200"/>
          </a:p>
          <a:p>
            <a:pPr algn="l"/>
            <a:r>
              <a:rPr lang="zh-CN" altLang="en-US" sz="1200"/>
              <a:t>        &lt;Simple {...this.props} /&gt;</a:t>
            </a:r>
            <a:endParaRPr lang="zh-CN" altLang="en-US" sz="1200"/>
          </a:p>
          <a:p>
            <a:pPr algn="l"/>
            <a:r>
              <a:rPr lang="zh-CN" altLang="en-US" sz="1200"/>
              <a:t>      &lt;/Provider&gt;</a:t>
            </a:r>
            <a:endParaRPr lang="zh-CN" altLang="en-US" sz="1200"/>
          </a:p>
          <a:p>
            <a:pPr algn="l"/>
            <a:r>
              <a:rPr lang="zh-CN" altLang="en-US" sz="1200"/>
              <a:t>    )</a:t>
            </a:r>
            <a:endParaRPr lang="zh-CN" altLang="en-US" sz="1200"/>
          </a:p>
          <a:p>
            <a:pPr algn="l"/>
            <a:r>
              <a:rPr lang="zh-CN" altLang="en-US" sz="1200"/>
              <a:t>  }</a:t>
            </a:r>
            <a:endParaRPr lang="zh-CN" altLang="en-US" sz="1200"/>
          </a:p>
          <a:p>
            <a:pPr algn="l"/>
            <a:r>
              <a:rPr lang="zh-CN" altLang="en-US" sz="1200"/>
              <a:t>}</a:t>
            </a:r>
            <a:endParaRPr lang="zh-CN" altLang="en-US" sz="1200"/>
          </a:p>
          <a:p>
            <a:pPr algn="l"/>
            <a:r>
              <a:rPr lang="zh-CN" altLang="en-US" sz="1200"/>
              <a:t>//发布模块</a:t>
            </a:r>
            <a:endParaRPr lang="zh-CN" altLang="en-US" sz="1200"/>
          </a:p>
          <a:p>
            <a:pPr algn="l"/>
            <a:r>
              <a:rPr lang="zh-CN" altLang="en-US" sz="1200"/>
              <a:t>ecodeSDK.setCom('${appId}','pageSimple',simpleRoot);</a:t>
            </a:r>
            <a:endParaRPr lang="zh-CN" altLang="en-US" sz="1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7175" y="1172845"/>
            <a:ext cx="6983730" cy="3086100"/>
          </a:xfrm>
          <a:prstGeom prst="rect">
            <a:avLst/>
          </a:prstGeom>
        </p:spPr>
      </p:pic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代码编写之新页面配置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98855" y="2342515"/>
            <a:ext cx="55384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rgbClr val="FF0000"/>
                </a:solidFill>
              </a:rPr>
              <a:t>假如appId是d7dce9fcf9d7430e9bdd7eddcb3bfc29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98855" y="4070350"/>
            <a:ext cx="910590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在门户菜单中配置路由地址：/main/cs/app/d7dce9fcf9d7430e9bdd7eddcb3bfc29_pageSimple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主入口访问地址：/wui/index.html#/main/cs/app/d7dce9fcf9d7430e9bdd7eddcb3bfc29_pageSimple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单独访问地址：/spa/custom/static/index.html#/main/cs/app/d7dce9fcf9d7430e9bdd7eddcb3bfc29_pageSimple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代码编写之请求参数修改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39545" y="1583055"/>
            <a:ext cx="970534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ecodeSDK.rewriteApiParamsQueueSet({</a:t>
            </a:r>
            <a:endParaRPr lang="zh-CN" altLang="en-US"/>
          </a:p>
          <a:p>
            <a:pPr algn="l"/>
            <a:r>
              <a:rPr lang="zh-CN" altLang="en-US"/>
              <a:t>  fn: (url, method, params) =&gt; {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    // 不是需要拦截的接口返回默认的参数</a:t>
            </a:r>
            <a:endParaRPr lang="zh-CN" altLang="en-US"/>
          </a:p>
          <a:p>
            <a:pPr algn="l"/>
            <a:r>
              <a:rPr lang="zh-CN" altLang="en-US"/>
              <a:t>    return {</a:t>
            </a:r>
            <a:endParaRPr lang="zh-CN" altLang="en-US"/>
          </a:p>
          <a:p>
            <a:pPr algn="l"/>
            <a:r>
              <a:rPr lang="zh-CN" altLang="en-US"/>
              <a:t>      url: </a:t>
            </a:r>
            <a:r>
              <a:rPr lang="en-US" altLang="zh-CN"/>
              <a:t>`${</a:t>
            </a:r>
            <a:r>
              <a:rPr lang="zh-CN" altLang="en-US"/>
              <a:t>url</a:t>
            </a:r>
            <a:r>
              <a:rPr lang="en-US" altLang="zh-CN"/>
              <a:t>}&amp;isTest=1`</a:t>
            </a:r>
            <a:r>
              <a:rPr lang="zh-CN" altLang="en-US"/>
              <a:t>, // 接口路径</a:t>
            </a:r>
            <a:endParaRPr lang="zh-CN" altLang="en-US"/>
          </a:p>
          <a:p>
            <a:pPr algn="l"/>
            <a:r>
              <a:rPr lang="zh-CN" altLang="en-US"/>
              <a:t>      method: method, // 请求类型</a:t>
            </a:r>
            <a:endParaRPr lang="zh-CN" altLang="en-US"/>
          </a:p>
          <a:p>
            <a:pPr algn="l"/>
            <a:r>
              <a:rPr lang="zh-CN" altLang="en-US"/>
              <a:t>      params: </a:t>
            </a:r>
            <a:r>
              <a:rPr lang="en-US" altLang="zh-CN"/>
              <a:t>{...</a:t>
            </a:r>
            <a:r>
              <a:rPr lang="zh-CN" altLang="en-US"/>
              <a:t>params</a:t>
            </a:r>
            <a:r>
              <a:rPr lang="en-US" altLang="zh-CN"/>
              <a:t>}</a:t>
            </a:r>
            <a:r>
              <a:rPr lang="zh-CN" altLang="en-US"/>
              <a:t> // 	请求参数</a:t>
            </a:r>
            <a:endParaRPr lang="zh-CN" altLang="en-US"/>
          </a:p>
          <a:p>
            <a:pPr algn="l"/>
            <a:r>
              <a:rPr lang="zh-CN" altLang="en-US"/>
              <a:t>    }</a:t>
            </a:r>
            <a:endParaRPr lang="zh-CN" altLang="en-US"/>
          </a:p>
          <a:p>
            <a:pPr algn="l"/>
            <a:r>
              <a:rPr lang="zh-CN" altLang="en-US"/>
              <a:t>  },</a:t>
            </a:r>
            <a:endParaRPr lang="zh-CN" altLang="en-US"/>
          </a:p>
          <a:p>
            <a:pPr algn="l"/>
            <a:r>
              <a:rPr lang="zh-CN" altLang="en-US"/>
              <a:t>  desc: '复写PC端接口传参'</a:t>
            </a:r>
            <a:endParaRPr lang="zh-CN" altLang="en-US"/>
          </a:p>
          <a:p>
            <a:pPr algn="l"/>
            <a:r>
              <a:rPr lang="zh-CN" altLang="en-US"/>
              <a:t>});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代码编写之返回数据修改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39545" y="1583055"/>
            <a:ext cx="97053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ecodeSDK.rewriteApiDataQueueSet({</a:t>
            </a:r>
            <a:endParaRPr lang="zh-CN" altLang="en-US"/>
          </a:p>
          <a:p>
            <a:pPr algn="l"/>
            <a:r>
              <a:rPr lang="zh-CN" altLang="en-US"/>
              <a:t>  fn: (url, params, data) =&gt; {</a:t>
            </a:r>
            <a:endParaRPr lang="zh-CN" altLang="en-US"/>
          </a:p>
          <a:p>
            <a:pPr algn="l"/>
            <a:r>
              <a:rPr lang="zh-CN" altLang="en-US"/>
              <a:t>         </a:t>
            </a:r>
            <a:endParaRPr lang="zh-CN" altLang="en-US"/>
          </a:p>
          <a:p>
            <a:pPr algn="l"/>
            <a:r>
              <a:rPr lang="en-US" altLang="zh-CN"/>
              <a:t>	// </a:t>
            </a:r>
            <a:r>
              <a:rPr lang="zh-CN" altLang="en-US"/>
              <a:t>判断接口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    return data;</a:t>
            </a:r>
            <a:endParaRPr lang="zh-CN" altLang="en-US"/>
          </a:p>
          <a:p>
            <a:pPr algn="l"/>
            <a:r>
              <a:rPr lang="zh-CN" altLang="en-US"/>
              <a:t>  }</a:t>
            </a:r>
            <a:endParaRPr lang="zh-CN" altLang="en-US"/>
          </a:p>
          <a:p>
            <a:pPr algn="l"/>
            <a:r>
              <a:rPr lang="zh-CN" altLang="en-US"/>
              <a:t>});</a:t>
            </a:r>
            <a:endParaRPr lang="zh-CN" altLang="en-US"/>
          </a:p>
          <a:p>
            <a:pPr algn="l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引入组件语法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1295400"/>
            <a:ext cx="9705340" cy="23069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 lang="en-US" altLang="zh-CN">
                <a:sym typeface="+mn-ea"/>
              </a:rPr>
              <a:t>//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 React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方式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import React from "react";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>
                <a:sym typeface="+mn-ea"/>
              </a:rPr>
              <a:t>import {Button} from 'antd';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import {WeaInput} from 'ecCom';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>
                <a:sym typeface="+mn-ea"/>
              </a:rPr>
              <a:t>export default NewCom; //模块化导出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import NewCom from './NewCom'; //模块化导入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527175" y="4277995"/>
            <a:ext cx="9705340" cy="17532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 lang="en-US" altLang="zh-CN">
                <a:sym typeface="+mn-ea"/>
              </a:rPr>
              <a:t>//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 ecode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方式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const {Button} = antd; //antd全局存在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const {WeaInput} = ecCom; //ecCom全局存在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>
                <a:sym typeface="+mn-ea"/>
              </a:rPr>
              <a:t>ecodeSDK.exp(NewCom); //ecode中导出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ecodeSDK.imp(NewCom); //ecode中导入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导入、导出到全局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1282700"/>
            <a:ext cx="9705340" cy="1476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 lang="en-US" altLang="zh-CN">
                <a:sym typeface="+mn-ea"/>
              </a:rPr>
              <a:t>//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 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导出到全局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pPr algn="l"/>
            <a:endParaRPr lang="zh-CN" altLang="en-US">
              <a:solidFill>
                <a:srgbClr val="FF0000"/>
              </a:solidFill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//NewBrowserForMeeting是对应组件名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>
                <a:sym typeface="+mn-ea"/>
              </a:rPr>
              <a:t>ecodeSDK.setCom('${appId}','NewBrowserForMeeting',NewBrowserForMeeting);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527175" y="2899410"/>
            <a:ext cx="9705340" cy="39693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 lang="en-US" altLang="zh-CN">
                <a:sym typeface="+mn-ea"/>
              </a:rPr>
              <a:t>//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 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从全局导入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pPr algn="l"/>
            <a:endParaRPr lang="zh-CN" altLang="en-US">
              <a:solidFill>
                <a:srgbClr val="FF0000"/>
              </a:solidFill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const acParams = {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    appId:</a:t>
            </a:r>
            <a:r>
              <a:rPr lang="zh-CN" altLang="en-US">
                <a:sym typeface="+mn-ea"/>
              </a:rPr>
              <a:t>'${appId}'</a:t>
            </a:r>
            <a:r>
              <a:rPr lang="zh-CN" altLang="en-US">
                <a:sym typeface="+mn-ea"/>
              </a:rPr>
              <a:t>,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    name:</a:t>
            </a:r>
            <a:r>
              <a:rPr lang="zh-CN" altLang="en-US">
                <a:sym typeface="+mn-ea"/>
              </a:rPr>
              <a:t>'NewBrowserForMeeting'</a:t>
            </a:r>
            <a:r>
              <a:rPr lang="zh-CN" altLang="en-US">
                <a:sym typeface="+mn-ea"/>
              </a:rPr>
              <a:t>, //模块名称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    isPage:false, //是否是路由页面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    noCss:true, //是否禁止单独加载css，通常为了减少css数量，css默认前置加载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    props:{} //组件参数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}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class DemoNew extends React.Component {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  render() {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   return ecodeSDK.getAsyncCom(acParams)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  }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}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发起接口请求方式一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443990"/>
            <a:ext cx="3590290" cy="34150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>
                <a:sym typeface="+mn-ea"/>
              </a:rPr>
              <a:t>jQuery.ajax({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type:"GET",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url:"/xxxx",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data:{userid:userid},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async:false,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success:function(data){</a:t>
            </a:r>
            <a:endParaRPr>
              <a:sym typeface="+mn-ea"/>
            </a:endParaRPr>
          </a:p>
          <a:p>
            <a:pPr algn="l"/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},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error:function(e){</a:t>
            </a:r>
            <a:endParaRPr>
              <a:sym typeface="+mn-ea"/>
            </a:endParaRPr>
          </a:p>
          <a:p>
            <a:pPr algn="l"/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}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});  </a:t>
            </a:r>
            <a:endParaRPr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252845" y="1443990"/>
            <a:ext cx="3590290" cy="39693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>
                <a:sym typeface="+mn-ea"/>
              </a:rPr>
              <a:t>$.ajax({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type: "post",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url: "/xxxx",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async: false,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data: { "datas": </a:t>
            </a:r>
            <a:r>
              <a:rPr>
                <a:sym typeface="+mn-ea"/>
              </a:rPr>
              <a:t>""</a:t>
            </a:r>
            <a:r>
              <a:rPr>
                <a:sym typeface="+mn-ea"/>
              </a:rPr>
              <a:t>},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dataType: "json",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success: function (datas) {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</a:t>
            </a:r>
            <a:endParaRPr>
              <a:sym typeface="+mn-ea"/>
            </a:endParaRPr>
          </a:p>
          <a:p>
            <a:pPr algn="l"/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},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error: function (data) {</a:t>
            </a:r>
            <a:endParaRPr>
              <a:sym typeface="+mn-ea"/>
            </a:endParaRPr>
          </a:p>
          <a:p>
            <a:pPr algn="l"/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}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}) </a:t>
            </a:r>
            <a:endParaRPr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发起接口请求方式二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443990"/>
            <a:ext cx="9730105" cy="1476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>
                <a:sym typeface="+mn-ea"/>
              </a:rPr>
              <a:t>const { WeaTools } = ecCom;</a:t>
            </a:r>
            <a:endParaRPr>
              <a:sym typeface="+mn-ea"/>
            </a:endParaRPr>
          </a:p>
          <a:p>
            <a:pPr algn="l"/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WeaTools.callApi('/</a:t>
            </a:r>
            <a:r>
              <a:rPr lang="en-US">
                <a:sym typeface="+mn-ea"/>
              </a:rPr>
              <a:t>xxx</a:t>
            </a:r>
            <a:r>
              <a:rPr>
                <a:sym typeface="+mn-ea"/>
              </a:rPr>
              <a:t>','GET',{userid:userid}).then((res)=&gt;{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});</a:t>
            </a:r>
            <a:endParaRPr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27175" y="3719195"/>
            <a:ext cx="9354185" cy="9220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>
                <a:sym typeface="+mn-ea"/>
              </a:rPr>
              <a:t>window.weaJs.callApi({url: 'xxxxxx', params: {}, method: 'GET'}).then(res =&gt; {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});</a:t>
            </a:r>
            <a:endParaRPr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9329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泛微技术栈简要说明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925" y="1085850"/>
            <a:ext cx="9074785" cy="54121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其它参数获取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443990"/>
            <a:ext cx="9730105" cy="20300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 lang="en-US">
                <a:sym typeface="+mn-ea"/>
              </a:rPr>
              <a:t>// </a:t>
            </a:r>
            <a:r>
              <a:rPr lang="zh-CN" altLang="en-US">
                <a:sym typeface="+mn-ea"/>
              </a:rPr>
              <a:t>获取登录人信息</a:t>
            </a:r>
            <a:endParaRPr lang="zh-CN" altLang="en-US">
              <a:sym typeface="+mn-ea"/>
            </a:endParaRPr>
          </a:p>
          <a:p>
            <a:pPr algn="l"/>
            <a:r>
              <a:rPr>
                <a:sym typeface="+mn-ea"/>
              </a:rPr>
              <a:t>ecodeSDK.getEcodeParams(['ecode_params'])._user</a:t>
            </a:r>
            <a:endParaRPr>
              <a:sym typeface="+mn-ea"/>
            </a:endParaRPr>
          </a:p>
          <a:p>
            <a:pPr algn="l"/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const { ls } = WeaTools;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const themeAccount = ls.getJSONObj('theme-account');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let userid = themeAccount ? themeAccount.userid : ''; // 获取当前登录人的userid</a:t>
            </a:r>
            <a:endParaRPr>
              <a:sym typeface="+mn-ea"/>
            </a:endParaRPr>
          </a:p>
          <a:p>
            <a:pPr algn="l"/>
            <a:endParaRPr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</a:t>
            </a:r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获取国际化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456690"/>
            <a:ext cx="9730105" cy="25844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pPr algn="l"/>
            <a:r>
              <a:rPr>
                <a:sym typeface="+mn-ea"/>
              </a:rPr>
              <a:t>const { WeaLocaleProvider } = ecCom;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const getLabel = WeaLocaleProvider.getLabel;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// 通过按钮标题判断需要拦截点击事件的按钮，getLabel方法用于判断多语言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// labelId可在window.e9_locale.label中获取，或者查找组件或业务层对应的源码获取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const labels = [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  getLabel('615', '提交'),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  getLabel('725', '提交'),</a:t>
            </a:r>
            <a:endParaRPr>
              <a:sym typeface="+mn-ea"/>
            </a:endParaRPr>
          </a:p>
          <a:p>
            <a:pPr algn="l"/>
            <a:r>
              <a:rPr>
                <a:sym typeface="+mn-ea"/>
              </a:rPr>
              <a:t>    ]</a:t>
            </a:r>
            <a:endParaRPr>
              <a:sym typeface="+mn-ea"/>
            </a:endParaRPr>
          </a:p>
          <a:p>
            <a:pPr algn="l"/>
            <a:endParaRPr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开发启航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</a:t>
            </a:r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引入第三方依赖</a:t>
            </a:r>
            <a:endParaRPr 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 descr="image-202106011624304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175" y="1534160"/>
            <a:ext cx="8067040" cy="4265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1802448" y="1826228"/>
            <a:ext cx="2761923" cy="436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6" tIns="34289" rIns="68576" bIns="3428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defTabSz="685165" eaLnBrk="1" hangingPunct="1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09682" y="2313610"/>
            <a:ext cx="4134679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客户案例分享</a:t>
            </a:r>
            <a:endParaRPr lang="zh-CN" altLang="en-US" sz="4000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93657" y="1599641"/>
            <a:ext cx="216025" cy="142185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89884" y="3563463"/>
            <a:ext cx="611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汉仪君黑-45简" panose="020B0604020202020204" pitchFamily="34" charset="-122"/>
                <a:ea typeface="汉仪君黑-45简" panose="020B0604020202020204" pitchFamily="34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958388" y="3598830"/>
            <a:ext cx="611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汉仪君黑-45简" panose="020B0604020202020204" pitchFamily="34" charset="-122"/>
                <a:ea typeface="汉仪君黑-45简" panose="020B0604020202020204" pitchFamily="34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67746" y="3598830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浦发银行客户案例</a:t>
            </a:r>
            <a:endParaRPr lang="zh-CN" alt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6" name="菱形 5"/>
          <p:cNvSpPr/>
          <p:nvPr/>
        </p:nvSpPr>
        <p:spPr>
          <a:xfrm>
            <a:off x="1127125" y="241935"/>
            <a:ext cx="1463040" cy="1358265"/>
          </a:xfrm>
          <a:prstGeom prst="diamond">
            <a:avLst/>
          </a:prstGeom>
          <a:solidFill>
            <a:srgbClr val="57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59692" y="546436"/>
            <a:ext cx="845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汉仪君黑-45简" panose="020B0604020202020204" pitchFamily="34" charset="-122"/>
                <a:ea typeface="汉仪君黑-45简" panose="020B0604020202020204" pitchFamily="34" charset="-122"/>
              </a:rPr>
              <a:t>01</a:t>
            </a:r>
            <a:endParaRPr lang="en-US" altLang="zh-CN" sz="4400" dirty="0">
              <a:solidFill>
                <a:schemeClr val="bg1"/>
              </a:solidFill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897286" y="546436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汉仪君黑-45简" panose="020B0604020202020204" pitchFamily="34" charset="-122"/>
                <a:ea typeface="汉仪君黑-45简" panose="020B0604020202020204" pitchFamily="34" charset="-122"/>
              </a:rPr>
              <a:t>客户环境情况</a:t>
            </a:r>
            <a:endParaRPr lang="zh-CN" altLang="en-US" sz="4400" dirty="0"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97286" y="2250685"/>
            <a:ext cx="21031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、内外网完全隔离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897286" y="3106414"/>
            <a:ext cx="6736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r>
              <a:rPr lang="zh-CN" altLang="en-US" dirty="0"/>
              <a:t>、使用</a:t>
            </a:r>
            <a:r>
              <a:rPr lang="en-US" altLang="zh-CN" dirty="0"/>
              <a:t>E9</a:t>
            </a:r>
            <a:r>
              <a:rPr lang="zh-CN" altLang="en-US" dirty="0"/>
              <a:t>系统，通过</a:t>
            </a:r>
            <a:r>
              <a:rPr lang="en-US" altLang="zh-CN" dirty="0"/>
              <a:t>ecode</a:t>
            </a:r>
            <a:r>
              <a:rPr lang="zh-CN" altLang="en-US" dirty="0"/>
              <a:t>主要解决了流程表单的组件和布局，</a:t>
            </a:r>
            <a:endParaRPr lang="zh-CN" altLang="en-US" dirty="0"/>
          </a:p>
          <a:p>
            <a:r>
              <a:rPr lang="en-US" altLang="zh-CN" dirty="0"/>
              <a:t>	</a:t>
            </a:r>
            <a:r>
              <a:rPr lang="zh-CN" altLang="en-US" dirty="0"/>
              <a:t>以及字段赋值和接口调用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6" name="菱形 5"/>
          <p:cNvSpPr/>
          <p:nvPr/>
        </p:nvSpPr>
        <p:spPr>
          <a:xfrm>
            <a:off x="1127125" y="241935"/>
            <a:ext cx="1463040" cy="1358265"/>
          </a:xfrm>
          <a:prstGeom prst="diamond">
            <a:avLst/>
          </a:prstGeom>
          <a:solidFill>
            <a:srgbClr val="57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59692" y="546436"/>
            <a:ext cx="845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汉仪君黑-45简" panose="020B0604020202020204" pitchFamily="34" charset="-122"/>
                <a:ea typeface="汉仪君黑-45简" panose="020B0604020202020204" pitchFamily="34" charset="-122"/>
              </a:rPr>
              <a:t>01</a:t>
            </a:r>
            <a:endParaRPr lang="en-US" altLang="zh-CN" sz="4400" dirty="0">
              <a:solidFill>
                <a:schemeClr val="bg1"/>
              </a:solidFill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897286" y="546436"/>
            <a:ext cx="24180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汉仪君黑-45简" panose="020B0604020202020204" pitchFamily="34" charset="-122"/>
                <a:ea typeface="汉仪君黑-45简" panose="020B0604020202020204" pitchFamily="34" charset="-122"/>
              </a:rPr>
              <a:t>相关案例</a:t>
            </a:r>
            <a:endParaRPr lang="zh-CN" altLang="en-US" sz="4400" dirty="0"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42210" y="1491615"/>
            <a:ext cx="17875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明细表拖拽排序</a:t>
            </a:r>
            <a:endParaRPr lang="zh-CN" altLang="en-US" b="1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015" y="4077970"/>
            <a:ext cx="5485765" cy="169418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015" y="1772920"/>
            <a:ext cx="5349875" cy="1820545"/>
          </a:xfrm>
          <a:prstGeom prst="rect">
            <a:avLst/>
          </a:prstGeom>
        </p:spPr>
      </p:pic>
      <p:graphicFrame>
        <p:nvGraphicFramePr>
          <p:cNvPr id="15" name="对象 1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705735" y="2440940"/>
          <a:ext cx="1524000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" showAsIcon="1" r:id="rId4" imgW="1524000" imgH="1524000" progId="Package">
                  <p:embed/>
                </p:oleObj>
              </mc:Choice>
              <mc:Fallback>
                <p:oleObj name="" showAsIcon="1" r:id="rId4" imgW="1524000" imgH="1524000" progId="Package">
                  <p:embed/>
                  <p:pic>
                    <p:nvPicPr>
                      <p:cNvPr id="0" name="图片 2049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05735" y="2440940"/>
                        <a:ext cx="1524000" cy="152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6" name="菱形 5"/>
          <p:cNvSpPr/>
          <p:nvPr/>
        </p:nvSpPr>
        <p:spPr>
          <a:xfrm>
            <a:off x="1127125" y="241935"/>
            <a:ext cx="1463040" cy="1358265"/>
          </a:xfrm>
          <a:prstGeom prst="diamond">
            <a:avLst/>
          </a:prstGeom>
          <a:solidFill>
            <a:srgbClr val="57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59692" y="546436"/>
            <a:ext cx="845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汉仪君黑-45简" panose="020B0604020202020204" pitchFamily="34" charset="-122"/>
                <a:ea typeface="汉仪君黑-45简" panose="020B0604020202020204" pitchFamily="34" charset="-122"/>
              </a:rPr>
              <a:t>02</a:t>
            </a:r>
            <a:endParaRPr lang="en-US" altLang="zh-CN" sz="4400" dirty="0">
              <a:solidFill>
                <a:schemeClr val="bg1"/>
              </a:solidFill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897286" y="546436"/>
            <a:ext cx="24180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汉仪君黑-45简" panose="020B0604020202020204" pitchFamily="34" charset="-122"/>
                <a:ea typeface="汉仪君黑-45简" panose="020B0604020202020204" pitchFamily="34" charset="-122"/>
              </a:rPr>
              <a:t>相关案例</a:t>
            </a:r>
            <a:endParaRPr lang="zh-CN" altLang="en-US" sz="4400" dirty="0"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97505" y="1600200"/>
            <a:ext cx="3154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实现勾选需要打印隐藏的内容</a:t>
            </a:r>
            <a:endParaRPr lang="zh-CN" altLang="en-US"/>
          </a:p>
        </p:txBody>
      </p:sp>
      <p:graphicFrame>
        <p:nvGraphicFramePr>
          <p:cNvPr id="9" name="对象 8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897505" y="3105785"/>
          <a:ext cx="1524000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" showAsIcon="1" r:id="rId2" imgW="1524000" imgH="1524000" progId="Package">
                  <p:embed/>
                </p:oleObj>
              </mc:Choice>
              <mc:Fallback>
                <p:oleObj name="" showAsIcon="1" r:id="rId2" imgW="1524000" imgH="1524000" progId="Package">
                  <p:embed/>
                  <p:pic>
                    <p:nvPicPr>
                      <p:cNvPr id="0" name="图片 307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97505" y="3105785"/>
                        <a:ext cx="1524000" cy="152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2897505" y="2353310"/>
            <a:ext cx="31108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主要思路：借助localStorage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6" name="菱形 5"/>
          <p:cNvSpPr/>
          <p:nvPr/>
        </p:nvSpPr>
        <p:spPr>
          <a:xfrm>
            <a:off x="1127125" y="241935"/>
            <a:ext cx="1463040" cy="1358265"/>
          </a:xfrm>
          <a:prstGeom prst="diamond">
            <a:avLst/>
          </a:prstGeom>
          <a:solidFill>
            <a:srgbClr val="57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59692" y="546436"/>
            <a:ext cx="85344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汉仪君黑-45简" panose="020B0604020202020204" pitchFamily="34" charset="-122"/>
                <a:ea typeface="汉仪君黑-45简" panose="020B0604020202020204" pitchFamily="34" charset="-122"/>
              </a:rPr>
              <a:t>04</a:t>
            </a:r>
            <a:endParaRPr lang="en-US" altLang="zh-CN" sz="4400" dirty="0">
              <a:solidFill>
                <a:schemeClr val="bg1"/>
              </a:solidFill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897286" y="546436"/>
            <a:ext cx="13004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汉仪君黑-45简" panose="020B0604020202020204" pitchFamily="34" charset="-122"/>
                <a:ea typeface="汉仪君黑-45简" panose="020B0604020202020204" pitchFamily="34" charset="-122"/>
              </a:rPr>
              <a:t>附录</a:t>
            </a:r>
            <a:endParaRPr lang="zh-CN" altLang="en-US" sz="4400" dirty="0">
              <a:latin typeface="汉仪君黑-45简" panose="020B0604020202020204" pitchFamily="34" charset="-122"/>
              <a:ea typeface="汉仪君黑-45简" panose="020B0604020202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60105" y="1794881"/>
            <a:ext cx="8926830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dirty="0"/>
              <a:t>ecode常见问题及解决方法</a:t>
            </a:r>
            <a:r>
              <a:rPr lang="zh-CN" dirty="0"/>
              <a:t>：</a:t>
            </a:r>
            <a:endParaRPr lang="zh-CN" dirty="0"/>
          </a:p>
          <a:p>
            <a:pPr algn="l"/>
            <a:r>
              <a:rPr lang="zh-CN" dirty="0"/>
              <a:t>https://e-cloudstore.com/doc.html?appId=25fb364617c44ca3aa007581db3e4269</a:t>
            </a:r>
            <a:endParaRPr lang="zh-CN" dirty="0"/>
          </a:p>
          <a:p>
            <a:pPr algn="l"/>
            <a:endParaRPr lang="zh-CN" dirty="0"/>
          </a:p>
          <a:p>
            <a:pPr algn="l"/>
            <a:r>
              <a:rPr lang="en-US" altLang="zh-CN" dirty="0"/>
              <a:t>E9</a:t>
            </a:r>
            <a:r>
              <a:rPr lang="zh-CN" altLang="en-US" dirty="0"/>
              <a:t>二开文档</a:t>
            </a:r>
            <a:endParaRPr lang="zh-CN" dirty="0"/>
          </a:p>
          <a:p>
            <a:pPr algn="l"/>
            <a:r>
              <a:rPr lang="zh-CN" dirty="0"/>
              <a:t>https://e-cloudstore.com/doc.html?appId=da5134c3c57f4c6f87815cf1473f674f</a:t>
            </a:r>
            <a:endParaRPr lang="zh-CN" dirty="0"/>
          </a:p>
          <a:p>
            <a:pPr algn="l"/>
            <a:endParaRPr lang="zh-CN" dirty="0"/>
          </a:p>
          <a:p>
            <a:pPr algn="l"/>
            <a:endParaRPr lang="zh-CN" dirty="0"/>
          </a:p>
          <a:p>
            <a:pPr algn="l"/>
            <a:r>
              <a:rPr lang="en-US" altLang="zh-CN" dirty="0"/>
              <a:t>es6</a:t>
            </a:r>
            <a:r>
              <a:rPr lang="zh-CN" altLang="en-US" dirty="0"/>
              <a:t>学习总结</a:t>
            </a:r>
            <a:endParaRPr lang="zh-CN" altLang="en-US" dirty="0"/>
          </a:p>
          <a:p>
            <a:pPr algn="l"/>
            <a:endParaRPr lang="zh-CN" altLang="en-US" dirty="0"/>
          </a:p>
        </p:txBody>
      </p:sp>
      <p:graphicFrame>
        <p:nvGraphicFramePr>
          <p:cNvPr id="2" name="对象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1561465" y="4379595"/>
          <a:ext cx="1524000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2" imgW="1524000" imgH="1524000" progId="Package">
                  <p:embed/>
                </p:oleObj>
              </mc:Choice>
              <mc:Fallback>
                <p:oleObj name="" showAsIcon="1" r:id="rId2" imgW="1524000" imgH="152400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61465" y="4379595"/>
                        <a:ext cx="1524000" cy="152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0261" y="584200"/>
            <a:ext cx="5511479" cy="3403338"/>
          </a:xfrm>
          <a:custGeom>
            <a:avLst/>
            <a:gdLst>
              <a:gd name="connsiteX0" fmla="*/ 2108472 w 7620000"/>
              <a:gd name="connsiteY0" fmla="*/ 0 h 4705350"/>
              <a:gd name="connsiteX1" fmla="*/ 6211420 w 7620000"/>
              <a:gd name="connsiteY1" fmla="*/ 0 h 4705350"/>
              <a:gd name="connsiteX2" fmla="*/ 6239693 w 7620000"/>
              <a:gd name="connsiteY2" fmla="*/ 91530 h 4705350"/>
              <a:gd name="connsiteX3" fmla="*/ 6509133 w 7620000"/>
              <a:gd name="connsiteY3" fmla="*/ 520317 h 4705350"/>
              <a:gd name="connsiteX4" fmla="*/ 7507537 w 7620000"/>
              <a:gd name="connsiteY4" fmla="*/ 952116 h 4705350"/>
              <a:gd name="connsiteX5" fmla="*/ 7620000 w 7620000"/>
              <a:gd name="connsiteY5" fmla="*/ 973848 h 4705350"/>
              <a:gd name="connsiteX6" fmla="*/ 7620000 w 7620000"/>
              <a:gd name="connsiteY6" fmla="*/ 3015460 h 4705350"/>
              <a:gd name="connsiteX7" fmla="*/ 7615736 w 7620000"/>
              <a:gd name="connsiteY7" fmla="*/ 3020210 h 4705350"/>
              <a:gd name="connsiteX8" fmla="*/ 7357431 w 7620000"/>
              <a:gd name="connsiteY8" fmla="*/ 3351652 h 4705350"/>
              <a:gd name="connsiteX9" fmla="*/ 7170145 w 7620000"/>
              <a:gd name="connsiteY9" fmla="*/ 3946563 h 4705350"/>
              <a:gd name="connsiteX10" fmla="*/ 6960824 w 7620000"/>
              <a:gd name="connsiteY10" fmla="*/ 4376221 h 4705350"/>
              <a:gd name="connsiteX11" fmla="*/ 5859137 w 7620000"/>
              <a:gd name="connsiteY11" fmla="*/ 4387238 h 4705350"/>
              <a:gd name="connsiteX12" fmla="*/ 5682975 w 7620000"/>
              <a:gd name="connsiteY12" fmla="*/ 4635957 h 4705350"/>
              <a:gd name="connsiteX13" fmla="*/ 5664780 w 7620000"/>
              <a:gd name="connsiteY13" fmla="*/ 4705350 h 4705350"/>
              <a:gd name="connsiteX14" fmla="*/ 2243665 w 7620000"/>
              <a:gd name="connsiteY14" fmla="*/ 4705350 h 4705350"/>
              <a:gd name="connsiteX15" fmla="*/ 2146454 w 7620000"/>
              <a:gd name="connsiteY15" fmla="*/ 4635117 h 4705350"/>
              <a:gd name="connsiteX16" fmla="*/ 1595611 w 7620000"/>
              <a:gd name="connsiteY16" fmla="*/ 4343170 h 4705350"/>
              <a:gd name="connsiteX17" fmla="*/ 394771 w 7620000"/>
              <a:gd name="connsiteY17" fmla="*/ 4210968 h 4705350"/>
              <a:gd name="connsiteX18" fmla="*/ 152400 w 7620000"/>
              <a:gd name="connsiteY18" fmla="*/ 3483855 h 4705350"/>
              <a:gd name="connsiteX19" fmla="*/ 19854 w 7620000"/>
              <a:gd name="connsiteY19" fmla="*/ 2662818 h 4705350"/>
              <a:gd name="connsiteX20" fmla="*/ 0 w 7620000"/>
              <a:gd name="connsiteY20" fmla="*/ 2643366 h 4705350"/>
              <a:gd name="connsiteX21" fmla="*/ 0 w 7620000"/>
              <a:gd name="connsiteY21" fmla="*/ 1672747 h 4705350"/>
              <a:gd name="connsiteX22" fmla="*/ 104105 w 7620000"/>
              <a:gd name="connsiteY22" fmla="*/ 1629697 h 4705350"/>
              <a:gd name="connsiteX23" fmla="*/ 438839 w 7620000"/>
              <a:gd name="connsiteY23" fmla="*/ 1467768 h 4705350"/>
              <a:gd name="connsiteX24" fmla="*/ 1210019 w 7620000"/>
              <a:gd name="connsiteY24" fmla="*/ 949975 h 4705350"/>
              <a:gd name="connsiteX25" fmla="*/ 2097781 w 7620000"/>
              <a:gd name="connsiteY25" fmla="*/ 27270 h 470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620000" h="4705350">
                <a:moveTo>
                  <a:pt x="2108472" y="0"/>
                </a:moveTo>
                <a:lnTo>
                  <a:pt x="6211420" y="0"/>
                </a:lnTo>
                <a:lnTo>
                  <a:pt x="6239693" y="91530"/>
                </a:lnTo>
                <a:cubicBezTo>
                  <a:pt x="6301878" y="260474"/>
                  <a:pt x="6392079" y="418411"/>
                  <a:pt x="6509133" y="520317"/>
                </a:cubicBezTo>
                <a:cubicBezTo>
                  <a:pt x="6704224" y="690161"/>
                  <a:pt x="7137439" y="865025"/>
                  <a:pt x="7507537" y="952116"/>
                </a:cubicBezTo>
                <a:lnTo>
                  <a:pt x="7620000" y="973848"/>
                </a:lnTo>
                <a:lnTo>
                  <a:pt x="7620000" y="3015460"/>
                </a:lnTo>
                <a:lnTo>
                  <a:pt x="7615736" y="3020210"/>
                </a:lnTo>
                <a:cubicBezTo>
                  <a:pt x="7510462" y="3145861"/>
                  <a:pt x="7414581" y="3281420"/>
                  <a:pt x="7357431" y="3351652"/>
                </a:cubicBezTo>
                <a:cubicBezTo>
                  <a:pt x="7205031" y="3538939"/>
                  <a:pt x="7236246" y="3775802"/>
                  <a:pt x="7170145" y="3946563"/>
                </a:cubicBezTo>
                <a:cubicBezTo>
                  <a:pt x="7104044" y="4117325"/>
                  <a:pt x="7179325" y="4302775"/>
                  <a:pt x="6960824" y="4376221"/>
                </a:cubicBezTo>
                <a:cubicBezTo>
                  <a:pt x="6742323" y="4449667"/>
                  <a:pt x="6053768" y="4262380"/>
                  <a:pt x="5859137" y="4387238"/>
                </a:cubicBezTo>
                <a:cubicBezTo>
                  <a:pt x="5786151" y="4434060"/>
                  <a:pt x="5721427" y="4528392"/>
                  <a:pt x="5682975" y="4635957"/>
                </a:cubicBezTo>
                <a:lnTo>
                  <a:pt x="5664780" y="4705350"/>
                </a:lnTo>
                <a:lnTo>
                  <a:pt x="2243665" y="4705350"/>
                </a:lnTo>
                <a:lnTo>
                  <a:pt x="2146454" y="4635117"/>
                </a:lnTo>
                <a:cubicBezTo>
                  <a:pt x="1973856" y="4517145"/>
                  <a:pt x="1773716" y="4406517"/>
                  <a:pt x="1595611" y="4343170"/>
                </a:cubicBezTo>
                <a:cubicBezTo>
                  <a:pt x="1239398" y="4216476"/>
                  <a:pt x="635306" y="4354187"/>
                  <a:pt x="394771" y="4210968"/>
                </a:cubicBezTo>
                <a:cubicBezTo>
                  <a:pt x="154236" y="4067749"/>
                  <a:pt x="222174" y="3746424"/>
                  <a:pt x="152400" y="3483855"/>
                </a:cubicBezTo>
                <a:cubicBezTo>
                  <a:pt x="91349" y="3254107"/>
                  <a:pt x="106210" y="2781156"/>
                  <a:pt x="19854" y="2662818"/>
                </a:cubicBezTo>
                <a:lnTo>
                  <a:pt x="0" y="2643366"/>
                </a:lnTo>
                <a:lnTo>
                  <a:pt x="0" y="1672747"/>
                </a:lnTo>
                <a:lnTo>
                  <a:pt x="104105" y="1629697"/>
                </a:lnTo>
                <a:cubicBezTo>
                  <a:pt x="220912" y="1576043"/>
                  <a:pt x="337622" y="1509770"/>
                  <a:pt x="438839" y="1467768"/>
                </a:cubicBezTo>
                <a:cubicBezTo>
                  <a:pt x="708752" y="1355763"/>
                  <a:pt x="927253" y="1210707"/>
                  <a:pt x="1210019" y="949975"/>
                </a:cubicBezTo>
                <a:cubicBezTo>
                  <a:pt x="1457440" y="721835"/>
                  <a:pt x="1955092" y="330621"/>
                  <a:pt x="2097781" y="27270"/>
                </a:cubicBezTo>
                <a:close/>
              </a:path>
            </a:pathLst>
          </a:custGeom>
        </p:spPr>
      </p:pic>
      <p:sp>
        <p:nvSpPr>
          <p:cNvPr id="32" name="矩形 259"/>
          <p:cNvSpPr>
            <a:spLocks noChangeArrowheads="1"/>
          </p:cNvSpPr>
          <p:nvPr/>
        </p:nvSpPr>
        <p:spPr bwMode="auto">
          <a:xfrm>
            <a:off x="2455043" y="4383194"/>
            <a:ext cx="7095355" cy="902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dist" defTabSz="913765">
              <a:spcBef>
                <a:spcPct val="20000"/>
              </a:spcBef>
            </a:pPr>
            <a:r>
              <a:rPr lang="zh-CN" altLang="en-US" sz="5865" b="1" cap="all" dirty="0">
                <a:solidFill>
                  <a:srgbClr val="44457B"/>
                </a:solidFill>
                <a:effectLst>
                  <a:outerShdw dist="63500" dir="3000000" algn="t" rotWithShape="0">
                    <a:prstClr val="black">
                      <a:alpha val="13000"/>
                    </a:prstClr>
                  </a:outerShdw>
                </a:effectLst>
                <a:latin typeface="Arial" panose="020B0604020202090204" pitchFamily="34" charset="0"/>
                <a:ea typeface="微软雅黑" panose="020B0503020204020204" pitchFamily="34" charset="-122"/>
                <a:cs typeface="+mn-ea"/>
                <a:sym typeface="Arial" panose="020B0604020202090204" pitchFamily="34" charset="0"/>
              </a:rPr>
              <a:t>谢谢大家观看</a:t>
            </a:r>
            <a:endParaRPr lang="zh-CN" altLang="en-US" sz="5865" b="1" cap="all" dirty="0">
              <a:solidFill>
                <a:srgbClr val="44457B"/>
              </a:solidFill>
              <a:effectLst>
                <a:outerShdw dist="63500" dir="3000000" algn="t" rotWithShape="0">
                  <a:prstClr val="black">
                    <a:alpha val="13000"/>
                  </a:prstClr>
                </a:outerShdw>
              </a:effectLst>
              <a:latin typeface="Arial" panose="020B0604020202090204" pitchFamily="34" charset="0"/>
              <a:ea typeface="微软雅黑" panose="020B0503020204020204" pitchFamily="34" charset="-122"/>
              <a:cs typeface="+mn-ea"/>
              <a:sym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17284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1"/>
          <p:cNvSpPr txBox="1"/>
          <p:nvPr>
            <p:custDataLst>
              <p:tags r:id="rId2"/>
            </p:custDataLst>
          </p:nvPr>
        </p:nvSpPr>
        <p:spPr>
          <a:xfrm>
            <a:off x="1303020" y="1177925"/>
            <a:ext cx="9905365" cy="4758690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-285750" algn="l" defTabSz="457200">
              <a:lnSpc>
                <a:spcPct val="100000"/>
              </a:lnSpc>
              <a:spcBef>
                <a:spcPts val="1000"/>
              </a:spcBef>
            </a:pPr>
            <a:r>
              <a:rPr lang="zh-CN" altLang="en-US" sz="1800" spc="0">
                <a:latin typeface="+mn-lt"/>
                <a:ea typeface="+mn-ea"/>
                <a:sym typeface="Arial" panose="020B0604020202090204" pitchFamily="34" charset="0"/>
              </a:rPr>
              <a:t>ecode能够解决所有界面无侵入定制开发，可以在不修改源码的基础上，实现需求功能。</a:t>
            </a:r>
            <a:endParaRPr lang="zh-CN" altLang="en-US" sz="1800" spc="0">
              <a:latin typeface="+mn-lt"/>
              <a:ea typeface="+mn-ea"/>
              <a:sym typeface="Arial" panose="020B0604020202090204" pitchFamily="34" charset="0"/>
            </a:endParaRPr>
          </a:p>
          <a:p>
            <a:pPr marL="57150" indent="-285750" algn="l" defTabSz="457200">
              <a:lnSpc>
                <a:spcPct val="100000"/>
              </a:lnSpc>
              <a:spcBef>
                <a:spcPts val="1000"/>
              </a:spcBef>
            </a:pPr>
            <a:r>
              <a:rPr lang="zh-CN" altLang="en-US" sz="1800" spc="0">
                <a:latin typeface="+mn-lt"/>
                <a:ea typeface="+mn-ea"/>
                <a:sym typeface="Arial" panose="020B0604020202090204" pitchFamily="34" charset="0"/>
              </a:rPr>
              <a:t>ecode不仅新页面的开发，它还支持所有标准页面的修改。</a:t>
            </a:r>
            <a:endParaRPr lang="zh-CN" altLang="en-US" sz="1800" spc="0">
              <a:latin typeface="+mn-lt"/>
              <a:ea typeface="+mn-ea"/>
              <a:sym typeface="Arial" panose="020B0604020202090204" pitchFamily="34" charset="0"/>
            </a:endParaRPr>
          </a:p>
          <a:p>
            <a:pPr marL="57150" indent="-285750" algn="l" defTabSz="457200">
              <a:lnSpc>
                <a:spcPct val="100000"/>
              </a:lnSpc>
              <a:spcBef>
                <a:spcPts val="1000"/>
              </a:spcBef>
            </a:pPr>
            <a:r>
              <a:rPr lang="zh-CN" altLang="en-US" sz="1800" spc="0">
                <a:latin typeface="+mn-lt"/>
                <a:ea typeface="+mn-ea"/>
                <a:sym typeface="Arial" panose="020B0604020202090204" pitchFamily="34" charset="0"/>
              </a:rPr>
              <a:t>ecode拥有整套的前端编辑器、编译器，可以不借助其它开发工具，实现ecode代码的编写，且编写完成能够通过浏览器直接查看效果，而不用重新打包发布。</a:t>
            </a:r>
            <a:endParaRPr lang="zh-CN" altLang="en-US" sz="1800" spc="0">
              <a:latin typeface="+mn-lt"/>
              <a:ea typeface="+mn-ea"/>
              <a:sym typeface="Arial" panose="020B0604020202090204" pitchFamily="34" charset="0"/>
            </a:endParaRPr>
          </a:p>
          <a:p>
            <a:pPr marL="57150" indent="-285750" algn="l" defTabSz="457200">
              <a:lnSpc>
                <a:spcPct val="100000"/>
              </a:lnSpc>
              <a:spcBef>
                <a:spcPts val="1000"/>
              </a:spcBef>
            </a:pPr>
            <a:r>
              <a:rPr lang="zh-CN" altLang="en-US" sz="1800" spc="0">
                <a:latin typeface="+mn-lt"/>
                <a:ea typeface="+mn-ea"/>
                <a:sym typeface="Arial" panose="020B0604020202090204" pitchFamily="34" charset="0"/>
              </a:rPr>
              <a:t>ecode支持导入导出，可以方便快捷的分享和使用功能代码，且ecode开发的内容是插件化的，也为代码复用提供了便利性。</a:t>
            </a:r>
            <a:endParaRPr lang="zh-CN" altLang="en-US" sz="1800" spc="0">
              <a:latin typeface="+mn-lt"/>
              <a:ea typeface="+mn-ea"/>
              <a:sym typeface="Arial" panose="020B0604020202090204" pitchFamily="34" charset="0"/>
            </a:endParaRPr>
          </a:p>
          <a:p>
            <a:pPr marL="0" algn="l" defTabSz="457200">
              <a:lnSpc>
                <a:spcPct val="100000"/>
              </a:lnSpc>
              <a:spcBef>
                <a:spcPts val="1000"/>
              </a:spcBef>
              <a:buNone/>
            </a:pPr>
            <a:r>
              <a:rPr lang="zh-CN" altLang="en-US" sz="1800" spc="0">
                <a:latin typeface="+mn-lt"/>
                <a:ea typeface="+mn-ea"/>
                <a:sym typeface="Arial" panose="020B0604020202090204" pitchFamily="34" charset="0"/>
              </a:rPr>
              <a:t>PC端：js、css、es6、react16.x、react-router3、mobx</a:t>
            </a:r>
            <a:endParaRPr lang="zh-CN" altLang="en-US" sz="1800" spc="0">
              <a:latin typeface="+mn-lt"/>
              <a:ea typeface="+mn-ea"/>
              <a:sym typeface="Arial" panose="020B0604020202090204" pitchFamily="34" charset="0"/>
            </a:endParaRPr>
          </a:p>
          <a:p>
            <a:pPr marL="0" algn="l" defTabSz="457200">
              <a:lnSpc>
                <a:spcPct val="100000"/>
              </a:lnSpc>
              <a:spcBef>
                <a:spcPts val="1000"/>
              </a:spcBef>
              <a:buNone/>
            </a:pPr>
            <a:r>
              <a:rPr lang="zh-CN" altLang="en-US" sz="1800" spc="0">
                <a:latin typeface="+mn-lt"/>
                <a:ea typeface="+mn-ea"/>
                <a:sym typeface="Arial" panose="020B0604020202090204" pitchFamily="34" charset="0"/>
              </a:rPr>
              <a:t>MOBILE端：js、css、es6、react16.x、react-router4、mobx</a:t>
            </a:r>
            <a:endParaRPr lang="zh-CN" altLang="en-US" sz="1800" spc="0">
              <a:latin typeface="+mn-lt"/>
              <a:ea typeface="+mn-ea"/>
              <a:sym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6428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主要作用说明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43355" y="1205865"/>
            <a:ext cx="8980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</a:t>
            </a:r>
            <a:r>
              <a:rPr lang="zh-CN" altLang="en-US"/>
              <a:t>组件重写：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应用场景：系统组件的功能或效果不满足业务需求，我们可以通过重写原有的组件并替换为我们新写的组件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439545" y="2614295"/>
            <a:ext cx="8980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2. </a:t>
            </a:r>
            <a:r>
              <a:rPr lang="zh-CN" altLang="en-US"/>
              <a:t>参数复写：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应用场景：页面组件根据现有参数渲染出的内容，不满足场景需要，但是组件本身不影响使用，我们可以通过组件参数复写，将组件的渲染效果进行一定程度的改变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43355" y="4022725"/>
            <a:ext cx="89808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3. </a:t>
            </a:r>
            <a:r>
              <a:rPr lang="zh-CN" altLang="en-US"/>
              <a:t>新页面开发：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应用场景：属于无中生有的一种效果。需要我们自己实现页面所需的内容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439545" y="5154295"/>
            <a:ext cx="89808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4. </a:t>
            </a:r>
            <a:r>
              <a:rPr lang="zh-CN" altLang="en-US"/>
              <a:t>接口复写：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应用场景：需要结合我们的接口，对接口请求的参数和方式进行修改。同时也能够通过这种方式，实现接口返回参数的修改（近似于参数复写，但是比参数复写要更早执行，功能也比参数复写更为强大）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6428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界面功能简介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24685" y="876300"/>
            <a:ext cx="7419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界面及功能说明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685" y="1256665"/>
            <a:ext cx="8138795" cy="5241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6428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界面功能简介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24685" y="876300"/>
            <a:ext cx="7419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界面及功能说明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580515"/>
            <a:ext cx="10815955" cy="33458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Pic\weaver\logo3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6498000"/>
            <a:ext cx="692092" cy="360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43219" y="460530"/>
            <a:ext cx="2185670" cy="344170"/>
          </a:xfrm>
          <a:prstGeom prst="rect">
            <a:avLst/>
          </a:prstGeom>
          <a:noFill/>
        </p:spPr>
        <p:txBody>
          <a:bodyPr wrap="none" lIns="68576" tIns="34289" rIns="68576" bIns="34289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泛微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ecode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开发预热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03021" y="460530"/>
            <a:ext cx="136360" cy="34624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 defTabSz="685165"/>
            <a:endParaRPr lang="zh-CN" altLang="en-US" sz="1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27175" y="804545"/>
            <a:ext cx="543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前端技术概述篇：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HTML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27175" y="2055495"/>
            <a:ext cx="6477635" cy="396938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r>
              <a:rPr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HTML块状元素特点</a:t>
            </a:r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HTML块状元素独占一行，可控制大小。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可以设置margin、padding属性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&lt;div&gt;    &lt;table&gt;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HTML行内元素特点</a:t>
            </a:r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HTML块状元素不独占一行，不可控制大小。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</a:rPr>
              <a:t>仅可设置margin、padding的左右属性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&lt;a&gt;  &lt;i&gt;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7175" y="1430020"/>
            <a:ext cx="665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行内元素和块元素</a:t>
            </a:r>
            <a:endParaRPr lang="zh-CN" altLang="en-US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 bldLvl="0" animBg="1"/>
    </p:bldLst>
  </p:timing>
</p:sld>
</file>

<file path=ppt/tags/tag1.xml><?xml version="1.0" encoding="utf-8"?>
<p:tagLst xmlns:p="http://schemas.openxmlformats.org/presentationml/2006/main">
  <p:tag name="KSO_WM_UNIT_NOCLEAR" val="0"/>
  <p:tag name="KSO_WM_UNIT_VALUE" val="63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444_8*f*1"/>
  <p:tag name="KSO_WM_TEMPLATE_CATEGORY" val="custom"/>
  <p:tag name="KSO_WM_TEMPLATE_INDEX" val="20204444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正如我们都希望改变世界，希望给人带去光明，但更多时候只需播下一颗种子，自然有微光照拂，雨露滋养。恰如其分的表达观点，往往可以事半功倍。&#13;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正如我们都希望改变世界，希望给人带去光明，但更多时候只需播下一颗种子，自然有微光照拂，雨露滋养。恰如其分的表达观点，往往可以事半功倍。"/>
  <p:tag name="KSO_WM_UNIT_SUBTYPE" val="a"/>
</p:tagLst>
</file>

<file path=ppt/theme/theme1.xml><?xml version="1.0" encoding="utf-8"?>
<a:theme xmlns:a="http://schemas.openxmlformats.org/drawingml/2006/main" name="徽章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adge">
      <a:majorFont>
        <a:latin typeface="Impac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9825</Words>
  <Application>WPS 文字</Application>
  <PresentationFormat>宽屏</PresentationFormat>
  <Paragraphs>714</Paragraphs>
  <Slides>48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48</vt:i4>
      </vt:variant>
    </vt:vector>
  </HeadingPairs>
  <TitlesOfParts>
    <vt:vector size="74" baseType="lpstr">
      <vt:lpstr>Arial</vt:lpstr>
      <vt:lpstr>方正书宋_GBK</vt:lpstr>
      <vt:lpstr>Wingdings</vt:lpstr>
      <vt:lpstr>Gill Sans MT</vt:lpstr>
      <vt:lpstr>苹方-简</vt:lpstr>
      <vt:lpstr>微软雅黑</vt:lpstr>
      <vt:lpstr>汉仪旗黑</vt:lpstr>
      <vt:lpstr>微软雅黑 Light</vt:lpstr>
      <vt:lpstr>宋体</vt:lpstr>
      <vt:lpstr>汉仪书宋二KW</vt:lpstr>
      <vt:lpstr>Wingdings</vt:lpstr>
      <vt:lpstr>Arial</vt:lpstr>
      <vt:lpstr>微软雅黑</vt:lpstr>
      <vt:lpstr>Times New Roman</vt:lpstr>
      <vt:lpstr>汉仪君黑-45简</vt:lpstr>
      <vt:lpstr>方正黑体_GBK</vt:lpstr>
      <vt:lpstr>华文中宋</vt:lpstr>
      <vt:lpstr>宋体</vt:lpstr>
      <vt:lpstr>Arial Unicode MS</vt:lpstr>
      <vt:lpstr>Impact</vt:lpstr>
      <vt:lpstr>等线</vt:lpstr>
      <vt:lpstr>汉仪中等线KW</vt:lpstr>
      <vt:lpstr>徽章</vt:lpstr>
      <vt:lpstr>Package</vt:lpstr>
      <vt:lpstr>Package</vt:lpstr>
      <vt:lpstr>Package</vt:lpstr>
      <vt:lpstr>泛微统一认证分享分享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笑果文化传媒有限公司</dc:title>
  <dc:creator>乔 海超</dc:creator>
  <cp:lastModifiedBy>hammer</cp:lastModifiedBy>
  <cp:revision>278</cp:revision>
  <dcterms:created xsi:type="dcterms:W3CDTF">2021-06-06T03:53:53Z</dcterms:created>
  <dcterms:modified xsi:type="dcterms:W3CDTF">2021-06-06T03:53:53Z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2052-3.4.2.5348</vt:lpwstr>
  </property>
</Properties>
</file>